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2d0c2d2183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2d0c2d218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2d0c2d218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g32d0c2d2183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22e92fc45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22e92fc4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22e92fc45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22e92fc4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22e92fc45a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22e92fc45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22e92fc45a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22e92fc45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51.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12.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49.png"/><Relationship Id="rId5"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57.png"/><Relationship Id="rId7"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5.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61.png"/><Relationship Id="rId7" Type="http://schemas.openxmlformats.org/officeDocument/2006/relationships/image" Target="../media/image64.png"/><Relationship Id="rId8"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5.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61.png"/><Relationship Id="rId7"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4.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61.png"/><Relationship Id="rId7"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6.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0.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statmodeling.stat.columbia.edu/2013/03/18/tibshirani-announces-new-research-result-a-significance-test-for-the-lasso/"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5.jpg"/><Relationship Id="rId4" Type="http://schemas.openxmlformats.org/officeDocument/2006/relationships/image" Target="../media/image91.png"/><Relationship Id="rId5" Type="http://schemas.openxmlformats.org/officeDocument/2006/relationships/image" Target="../media/image88.png"/><Relationship Id="rId6" Type="http://schemas.openxmlformats.org/officeDocument/2006/relationships/image" Target="../media/image11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8.png"/><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0.png"/><Relationship Id="rId4" Type="http://schemas.openxmlformats.org/officeDocument/2006/relationships/image" Target="../media/image86.png"/><Relationship Id="rId5"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3.png"/><Relationship Id="rId4" Type="http://schemas.openxmlformats.org/officeDocument/2006/relationships/image" Target="../media/image8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5.jpg"/><Relationship Id="rId4" Type="http://schemas.openxmlformats.org/officeDocument/2006/relationships/image" Target="../media/image91.png"/><Relationship Id="rId5" Type="http://schemas.openxmlformats.org/officeDocument/2006/relationships/image" Target="../media/image88.png"/><Relationship Id="rId6" Type="http://schemas.openxmlformats.org/officeDocument/2006/relationships/image" Target="../media/image11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6.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6.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6.png"/><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01.png"/><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00.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9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5.jpg"/><Relationship Id="rId4" Type="http://schemas.openxmlformats.org/officeDocument/2006/relationships/image" Target="../media/image91.png"/><Relationship Id="rId5" Type="http://schemas.openxmlformats.org/officeDocument/2006/relationships/image" Target="../media/image11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8.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8.png"/><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image" Target="../media/image94.png"/><Relationship Id="rId5" Type="http://schemas.openxmlformats.org/officeDocument/2006/relationships/image" Target="../media/image11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04.png"/><Relationship Id="rId4" Type="http://schemas.openxmlformats.org/officeDocument/2006/relationships/image" Target="../media/image9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09.png"/><Relationship Id="rId4" Type="http://schemas.openxmlformats.org/officeDocument/2006/relationships/image" Target="../media/image111.png"/><Relationship Id="rId5" Type="http://schemas.openxmlformats.org/officeDocument/2006/relationships/image" Target="../media/image6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Multiple regression:</a:t>
            </a:r>
            <a:endParaRPr b="1"/>
          </a:p>
          <a:p>
            <a:pPr indent="0" lvl="0" marL="0" rtl="0" algn="ctr">
              <a:lnSpc>
                <a:spcPct val="90000"/>
              </a:lnSpc>
              <a:spcBef>
                <a:spcPts val="0"/>
              </a:spcBef>
              <a:spcAft>
                <a:spcPts val="0"/>
              </a:spcAft>
              <a:buClr>
                <a:schemeClr val="dk1"/>
              </a:buClr>
              <a:buSzPct val="100000"/>
              <a:buFont typeface="Calibri"/>
              <a:buNone/>
            </a:pPr>
            <a:r>
              <a:rPr b="1" lang="en-US"/>
              <a:t>Analyses with more than 1 predictor</a:t>
            </a:r>
            <a:endParaRPr b="1"/>
          </a:p>
        </p:txBody>
      </p:sp>
      <p:sp>
        <p:nvSpPr>
          <p:cNvPr id="85" name="Google Shape;85;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US"/>
              <a:t>Seems simple but often isn’t</a:t>
            </a:r>
            <a:endParaRPr/>
          </a:p>
        </p:txBody>
      </p:sp>
      <p:sp>
        <p:nvSpPr>
          <p:cNvPr id="86" name="Google Shape;86;p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71650" y="365125"/>
            <a:ext cx="7162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Sex differential growth? Elephant seals at Año Nuevo</a:t>
            </a:r>
            <a:endParaRPr/>
          </a:p>
        </p:txBody>
      </p:sp>
      <p:sp>
        <p:nvSpPr>
          <p:cNvPr id="167" name="Google Shape;167;p22"/>
          <p:cNvSpPr txBox="1"/>
          <p:nvPr>
            <p:ph idx="1" type="body"/>
          </p:nvPr>
        </p:nvSpPr>
        <p:spPr>
          <a:xfrm>
            <a:off x="838200" y="1825625"/>
            <a:ext cx="6601691"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Dr. Roxanne Beltran and her team are investigating sex-specific differences in the development of several traits in elephant seals. </a:t>
            </a:r>
            <a:endParaRPr b="1"/>
          </a:p>
          <a:p>
            <a:pPr indent="-228600" lvl="0" marL="228600" rtl="0" algn="l">
              <a:lnSpc>
                <a:spcPct val="90000"/>
              </a:lnSpc>
              <a:spcBef>
                <a:spcPts val="0"/>
              </a:spcBef>
              <a:spcAft>
                <a:spcPts val="0"/>
              </a:spcAft>
              <a:buClr>
                <a:schemeClr val="dk1"/>
              </a:buClr>
              <a:buSzPct val="100000"/>
              <a:buChar char="•"/>
            </a:pPr>
            <a:r>
              <a:rPr b="1" lang="en-US"/>
              <a:t>Adult males are ~2000kg whereas adult females are ~400kg. </a:t>
            </a:r>
            <a:endParaRPr b="1"/>
          </a:p>
          <a:p>
            <a:pPr indent="-228600" lvl="0" marL="228600" rtl="0" algn="l">
              <a:lnSpc>
                <a:spcPct val="90000"/>
              </a:lnSpc>
              <a:spcBef>
                <a:spcPts val="0"/>
              </a:spcBef>
              <a:spcAft>
                <a:spcPts val="0"/>
              </a:spcAft>
              <a:buClr>
                <a:schemeClr val="dk1"/>
              </a:buClr>
              <a:buSzPct val="100000"/>
              <a:buChar char="•"/>
            </a:pPr>
            <a:r>
              <a:rPr b="1" lang="en-US"/>
              <a:t>We would like to describe the size-age trajectories for males and females</a:t>
            </a:r>
            <a:endParaRPr/>
          </a:p>
          <a:p>
            <a:pPr indent="-228600" lvl="0" marL="228600" rtl="0" algn="l">
              <a:lnSpc>
                <a:spcPct val="90000"/>
              </a:lnSpc>
              <a:spcBef>
                <a:spcPts val="1000"/>
              </a:spcBef>
              <a:spcAft>
                <a:spcPts val="0"/>
              </a:spcAft>
              <a:buClr>
                <a:schemeClr val="dk1"/>
              </a:buClr>
              <a:buSzPct val="100000"/>
              <a:buChar char="•"/>
            </a:pPr>
            <a:r>
              <a:rPr b="1" lang="en-US"/>
              <a:t>In the 1</a:t>
            </a:r>
            <a:r>
              <a:rPr b="1" baseline="30000" lang="en-US"/>
              <a:t>st</a:t>
            </a:r>
            <a:r>
              <a:rPr b="1" lang="en-US"/>
              <a:t> part of the study Dr. Beltran’s team measured the mass of 32 elephant seals, age 0-3 years, with 16 males and 16 females</a:t>
            </a:r>
            <a:endParaRPr/>
          </a:p>
          <a:p>
            <a:pPr indent="0" lvl="0" marL="0" rtl="0" algn="l">
              <a:lnSpc>
                <a:spcPct val="90000"/>
              </a:lnSpc>
              <a:spcBef>
                <a:spcPts val="1000"/>
              </a:spcBef>
              <a:spcAft>
                <a:spcPts val="0"/>
              </a:spcAft>
              <a:buClr>
                <a:schemeClr val="dk1"/>
              </a:buClr>
              <a:buSzPct val="100000"/>
              <a:buNone/>
            </a:pPr>
            <a:r>
              <a:rPr b="1" i="1" lang="en-US" sz="2000"/>
              <a:t>m=read.csv("NSFRoD2022_Deployment_Summary_RSB.csv")</a:t>
            </a:r>
            <a:endParaRPr/>
          </a:p>
          <a:p>
            <a:pPr indent="0" lvl="0" marL="0" rtl="0" algn="l">
              <a:lnSpc>
                <a:spcPct val="90000"/>
              </a:lnSpc>
              <a:spcBef>
                <a:spcPts val="1000"/>
              </a:spcBef>
              <a:spcAft>
                <a:spcPts val="0"/>
              </a:spcAft>
              <a:buClr>
                <a:schemeClr val="dk1"/>
              </a:buClr>
              <a:buSzPct val="100000"/>
              <a:buNone/>
            </a:pPr>
            <a:r>
              <a:rPr b="1" i="1" lang="en-US" sz="2000"/>
              <a:t>head(m[,c("Seal.ID","Sex","Age","DeploymentMass")])</a:t>
            </a:r>
            <a:endParaRPr/>
          </a:p>
          <a:p>
            <a:pPr indent="0" lvl="0" marL="0" rtl="0" algn="l">
              <a:lnSpc>
                <a:spcPct val="90000"/>
              </a:lnSpc>
              <a:spcBef>
                <a:spcPts val="1000"/>
              </a:spcBef>
              <a:spcAft>
                <a:spcPts val="0"/>
              </a:spcAft>
              <a:buClr>
                <a:schemeClr val="dk1"/>
              </a:buClr>
              <a:buSzPct val="100000"/>
              <a:buNone/>
            </a:pPr>
            <a:r>
              <a:t/>
            </a:r>
            <a:endParaRPr b="1" i="1" sz="2000"/>
          </a:p>
        </p:txBody>
      </p:sp>
      <p:pic>
        <p:nvPicPr>
          <p:cNvPr descr="Elephant seal - Wikipedia" id="168" name="Google Shape;168;p22"/>
          <p:cNvPicPr preferRelativeResize="0"/>
          <p:nvPr/>
        </p:nvPicPr>
        <p:blipFill rotWithShape="1">
          <a:blip r:embed="rId3">
            <a:alphaModFix/>
          </a:blip>
          <a:srcRect b="0" l="0" r="0" t="0"/>
          <a:stretch/>
        </p:blipFill>
        <p:spPr>
          <a:xfrm>
            <a:off x="7534376" y="0"/>
            <a:ext cx="4657624" cy="3100647"/>
          </a:xfrm>
          <a:prstGeom prst="rect">
            <a:avLst/>
          </a:prstGeom>
          <a:noFill/>
          <a:ln>
            <a:noFill/>
          </a:ln>
        </p:spPr>
      </p:pic>
      <p:pic>
        <p:nvPicPr>
          <p:cNvPr id="169" name="Google Shape;169;p22"/>
          <p:cNvPicPr preferRelativeResize="0"/>
          <p:nvPr/>
        </p:nvPicPr>
        <p:blipFill rotWithShape="1">
          <a:blip r:embed="rId4">
            <a:alphaModFix/>
          </a:blip>
          <a:srcRect b="0" l="0" r="0" t="0"/>
          <a:stretch/>
        </p:blipFill>
        <p:spPr>
          <a:xfrm>
            <a:off x="8987589" y="5082696"/>
            <a:ext cx="2980997" cy="1368679"/>
          </a:xfrm>
          <a:prstGeom prst="rect">
            <a:avLst/>
          </a:prstGeom>
          <a:noFill/>
          <a:ln>
            <a:noFill/>
          </a:ln>
        </p:spPr>
      </p:pic>
      <p:sp>
        <p:nvSpPr>
          <p:cNvPr id="170" name="Google Shape;170;p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1" name="Google Shape;171;p22"/>
          <p:cNvPicPr preferRelativeResize="0"/>
          <p:nvPr/>
        </p:nvPicPr>
        <p:blipFill>
          <a:blip r:embed="rId5">
            <a:alphaModFix/>
          </a:blip>
          <a:stretch>
            <a:fillRect/>
          </a:stretch>
        </p:blipFill>
        <p:spPr>
          <a:xfrm>
            <a:off x="11697265" y="-10"/>
            <a:ext cx="494725" cy="49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Intuition for AIC &amp; Akaike weights</a:t>
            </a:r>
            <a:endParaRPr/>
          </a:p>
        </p:txBody>
      </p:sp>
      <p:sp>
        <p:nvSpPr>
          <p:cNvPr id="1025" name="Google Shape;1025;p1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b="1" lang="en-US"/>
              <a:t>In general, Akaike weight for a model will be &lt;5% if ΔAIC is &lt;~6, because, if there are only 2 models &amp; ΔAIC = 6 for worse model, then:</a:t>
            </a:r>
            <a:endParaRPr/>
          </a:p>
          <a:p>
            <a:pPr indent="-228600" lvl="0" marL="228600" rtl="0" algn="l">
              <a:lnSpc>
                <a:spcPct val="90000"/>
              </a:lnSpc>
              <a:spcBef>
                <a:spcPts val="1000"/>
              </a:spcBef>
              <a:spcAft>
                <a:spcPts val="0"/>
              </a:spcAft>
              <a:buClr>
                <a:schemeClr val="dk1"/>
              </a:buClr>
              <a:buSzPct val="100000"/>
              <a:buChar char="•"/>
            </a:pPr>
            <a:r>
              <a:rPr b="1" lang="en-US"/>
              <a:t>Akaike weight = exp(-1/2ΔAIC</a:t>
            </a:r>
            <a:r>
              <a:rPr b="1" baseline="-25000" lang="en-US"/>
              <a:t>i</a:t>
            </a:r>
            <a:r>
              <a:rPr b="1" lang="en-US"/>
              <a:t>)/Σexp(-1/2ΔAIC</a:t>
            </a:r>
            <a:r>
              <a:rPr b="1" baseline="-25000" lang="en-US"/>
              <a:t>i</a:t>
            </a:r>
            <a:r>
              <a:rPr b="1" lang="en-US"/>
              <a:t>)</a:t>
            </a:r>
            <a:endParaRPr/>
          </a:p>
          <a:p>
            <a:pPr indent="-228600" lvl="0" marL="228600" rtl="0" algn="l">
              <a:lnSpc>
                <a:spcPct val="90000"/>
              </a:lnSpc>
              <a:spcBef>
                <a:spcPts val="1000"/>
              </a:spcBef>
              <a:spcAft>
                <a:spcPts val="0"/>
              </a:spcAft>
              <a:buClr>
                <a:schemeClr val="dk1"/>
              </a:buClr>
              <a:buSzPct val="100000"/>
              <a:buChar char="•"/>
            </a:pPr>
            <a:r>
              <a:rPr b="1" lang="en-US"/>
              <a:t>Akaike weight = exp(-1/2*6)/[exp(0)+exp(-1/2*6)]=0.047</a:t>
            </a:r>
            <a:endParaRPr/>
          </a:p>
          <a:p>
            <a:pPr indent="-228600" lvl="0" marL="228600" rtl="0" algn="l">
              <a:lnSpc>
                <a:spcPct val="90000"/>
              </a:lnSpc>
              <a:spcBef>
                <a:spcPts val="1000"/>
              </a:spcBef>
              <a:spcAft>
                <a:spcPts val="0"/>
              </a:spcAft>
              <a:buClr>
                <a:schemeClr val="dk1"/>
              </a:buClr>
              <a:buSzPct val="100000"/>
              <a:buChar char="•"/>
            </a:pPr>
            <a:r>
              <a:rPr b="1" lang="en-US"/>
              <a:t>But 5% isn’t a magical value; it’s best to calculate weights using e.g. aictab() and show them in your paper! But knowing weight&lt;5% if ΔAIC is &lt;~6 might help you if you get Akaike weight of 0 because ΔAIC for a model is 15.</a:t>
            </a:r>
            <a:endParaRPr/>
          </a:p>
          <a:p>
            <a:pPr indent="-228600" lvl="0" marL="228600" rtl="0" algn="l">
              <a:lnSpc>
                <a:spcPct val="90000"/>
              </a:lnSpc>
              <a:spcBef>
                <a:spcPts val="1000"/>
              </a:spcBef>
              <a:spcAft>
                <a:spcPts val="0"/>
              </a:spcAft>
              <a:buClr>
                <a:schemeClr val="dk1"/>
              </a:buClr>
              <a:buSzPct val="100000"/>
              <a:buChar char="•"/>
            </a:pPr>
            <a:r>
              <a:rPr b="1" lang="en-US"/>
              <a:t>But if a paper claims one model is best and ignores others and ΔAIC is &lt;6 then you know they’re ignoring models they shouldn’t!</a:t>
            </a:r>
            <a:endParaRPr/>
          </a:p>
          <a:p>
            <a:pPr indent="-64135" lvl="0" marL="228600" rtl="0" algn="l">
              <a:lnSpc>
                <a:spcPct val="90000"/>
              </a:lnSpc>
              <a:spcBef>
                <a:spcPts val="1000"/>
              </a:spcBef>
              <a:spcAft>
                <a:spcPts val="0"/>
              </a:spcAft>
              <a:buClr>
                <a:schemeClr val="dk1"/>
              </a:buClr>
              <a:buSzPct val="100000"/>
              <a:buNone/>
            </a:pPr>
            <a:r>
              <a:t/>
            </a:r>
            <a:endParaRPr b="1"/>
          </a:p>
        </p:txBody>
      </p:sp>
      <p:sp>
        <p:nvSpPr>
          <p:cNvPr id="1026" name="Google Shape;1026;p1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32" name="Google Shape;1032;p11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033" name="Google Shape;1033;p1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14"/>
          <p:cNvSpPr txBox="1"/>
          <p:nvPr>
            <p:ph type="title"/>
          </p:nvPr>
        </p:nvSpPr>
        <p:spPr>
          <a:xfrm>
            <a:off x="838200" y="365125"/>
            <a:ext cx="6946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Why were the SEs of the two slopes identical?</a:t>
            </a:r>
            <a:endParaRPr/>
          </a:p>
        </p:txBody>
      </p:sp>
      <p:sp>
        <p:nvSpPr>
          <p:cNvPr id="1039" name="Google Shape;1039;p114"/>
          <p:cNvSpPr txBox="1"/>
          <p:nvPr>
            <p:ph idx="1" type="body"/>
          </p:nvPr>
        </p:nvSpPr>
        <p:spPr>
          <a:xfrm>
            <a:off x="838200" y="1825625"/>
            <a:ext cx="6513000" cy="43512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b="1" lang="en-US"/>
              <a:t>The standard error (SE) of the slope is calculated from:</a:t>
            </a:r>
            <a:endParaRPr/>
          </a:p>
          <a:p>
            <a:pPr indent="-228600" lvl="0" marL="228600" rtl="0" algn="l">
              <a:lnSpc>
                <a:spcPct val="90000"/>
              </a:lnSpc>
              <a:spcBef>
                <a:spcPts val="1000"/>
              </a:spcBef>
              <a:spcAft>
                <a:spcPts val="0"/>
              </a:spcAft>
              <a:buClr>
                <a:schemeClr val="dk1"/>
              </a:buClr>
              <a:buSzPct val="100000"/>
              <a:buChar char="•"/>
            </a:pPr>
            <a:r>
              <a:rPr b="1" lang="en-US"/>
              <a:t>SE = sqrt(diag(X’X)</a:t>
            </a:r>
            <a:r>
              <a:rPr b="1" baseline="30000" lang="en-US"/>
              <a:t>-1</a:t>
            </a:r>
            <a:r>
              <a:rPr b="1" lang="en-US"/>
              <a:t>)*s</a:t>
            </a:r>
            <a:r>
              <a:rPr b="1" baseline="30000" lang="en-US"/>
              <a:t>2</a:t>
            </a:r>
            <a:r>
              <a:rPr b="1" lang="en-US"/>
              <a:t>) </a:t>
            </a:r>
            <a:endParaRPr/>
          </a:p>
          <a:p>
            <a:pPr indent="-228600" lvl="1" marL="685800" rtl="0" algn="l">
              <a:lnSpc>
                <a:spcPct val="90000"/>
              </a:lnSpc>
              <a:spcBef>
                <a:spcPts val="500"/>
              </a:spcBef>
              <a:spcAft>
                <a:spcPts val="0"/>
              </a:spcAft>
              <a:buClr>
                <a:schemeClr val="dk1"/>
              </a:buClr>
              <a:buSzPct val="100000"/>
              <a:buChar char="•"/>
            </a:pPr>
            <a:r>
              <a:rPr b="1" lang="en-US"/>
              <a:t>where s</a:t>
            </a:r>
            <a:r>
              <a:rPr b="1" baseline="30000" lang="en-US"/>
              <a:t>2</a:t>
            </a:r>
            <a:r>
              <a:rPr b="1" lang="en-US"/>
              <a:t>= Σε</a:t>
            </a:r>
            <a:r>
              <a:rPr b="1" baseline="-25000" lang="en-US"/>
              <a:t>i</a:t>
            </a:r>
            <a:r>
              <a:rPr b="1" baseline="30000" lang="en-US"/>
              <a:t>2</a:t>
            </a:r>
            <a:r>
              <a:rPr b="1" lang="en-US"/>
              <a:t>/(n-k)</a:t>
            </a:r>
            <a:endParaRPr/>
          </a:p>
          <a:p>
            <a:pPr indent="-228600" lvl="1" marL="685800" rtl="0" algn="l">
              <a:lnSpc>
                <a:spcPct val="90000"/>
              </a:lnSpc>
              <a:spcBef>
                <a:spcPts val="500"/>
              </a:spcBef>
              <a:spcAft>
                <a:spcPts val="0"/>
              </a:spcAft>
              <a:buClr>
                <a:schemeClr val="dk1"/>
              </a:buClr>
              <a:buSzPct val="100000"/>
              <a:buChar char="•"/>
            </a:pPr>
            <a:r>
              <a:rPr b="1" lang="en-US"/>
              <a:t>X is a k x n matrix: a column of 1s, k-1 columns of x</a:t>
            </a:r>
            <a:r>
              <a:rPr b="1" baseline="-25000" lang="en-US"/>
              <a:t>i</a:t>
            </a:r>
            <a:r>
              <a:rPr b="1" lang="en-US"/>
              <a:t> values and ε</a:t>
            </a:r>
            <a:r>
              <a:rPr b="1" baseline="-25000" lang="en-US"/>
              <a:t>i</a:t>
            </a:r>
            <a:r>
              <a:rPr b="1" lang="en-US"/>
              <a:t> are the residuals (y</a:t>
            </a:r>
            <a:r>
              <a:rPr b="1" baseline="-25000" lang="en-US"/>
              <a:t>i</a:t>
            </a:r>
            <a:r>
              <a:rPr b="1" lang="en-US"/>
              <a:t> – y</a:t>
            </a:r>
            <a:r>
              <a:rPr b="1" baseline="-25000" lang="en-US"/>
              <a:t>pred</a:t>
            </a:r>
            <a:r>
              <a:rPr b="1" lang="en-US"/>
              <a:t>), and n is the # of data points!</a:t>
            </a:r>
            <a:endParaRPr/>
          </a:p>
          <a:p>
            <a:pPr indent="-228600" lvl="0" marL="228600" rtl="0" algn="l">
              <a:lnSpc>
                <a:spcPct val="90000"/>
              </a:lnSpc>
              <a:spcBef>
                <a:spcPts val="1000"/>
              </a:spcBef>
              <a:spcAft>
                <a:spcPts val="0"/>
              </a:spcAft>
              <a:buClr>
                <a:schemeClr val="dk1"/>
              </a:buClr>
              <a:buSzPct val="100000"/>
              <a:buChar char="•"/>
            </a:pPr>
            <a:r>
              <a:rPr b="1" lang="en-US"/>
              <a:t>The model fits a single value of s</a:t>
            </a:r>
            <a:r>
              <a:rPr b="1" baseline="30000" lang="en-US"/>
              <a:t>2</a:t>
            </a:r>
            <a:r>
              <a:rPr b="1" lang="en-US"/>
              <a:t> for all the data, and the values of age (one column of X) are identical for males and females because Dr. Beltran collected exactly the same number of males and females of each age (she is brilliant)</a:t>
            </a:r>
            <a:endParaRPr/>
          </a:p>
          <a:p>
            <a:pPr indent="-228600" lvl="0" marL="228600" rtl="0" algn="l">
              <a:lnSpc>
                <a:spcPct val="90000"/>
              </a:lnSpc>
              <a:spcBef>
                <a:spcPts val="1000"/>
              </a:spcBef>
              <a:spcAft>
                <a:spcPts val="0"/>
              </a:spcAft>
              <a:buClr>
                <a:schemeClr val="dk1"/>
              </a:buClr>
              <a:buSzPct val="100000"/>
              <a:buChar char="•"/>
            </a:pPr>
            <a:r>
              <a:rPr b="1" lang="en-US" u="sng"/>
              <a:t>Thus, the SEs of the slopes of age for the two sexes are identical because the experimental design was perfectly balanced in terms of age and sex.</a:t>
            </a:r>
            <a:endParaRPr/>
          </a:p>
        </p:txBody>
      </p:sp>
      <p:pic>
        <p:nvPicPr>
          <p:cNvPr id="1040" name="Google Shape;1040;p114"/>
          <p:cNvPicPr preferRelativeResize="0"/>
          <p:nvPr/>
        </p:nvPicPr>
        <p:blipFill rotWithShape="1">
          <a:blip r:embed="rId3">
            <a:alphaModFix/>
          </a:blip>
          <a:srcRect b="0" l="0" r="0" t="0"/>
          <a:stretch/>
        </p:blipFill>
        <p:spPr>
          <a:xfrm>
            <a:off x="8146473" y="5299"/>
            <a:ext cx="4045528" cy="3260032"/>
          </a:xfrm>
          <a:prstGeom prst="rect">
            <a:avLst/>
          </a:prstGeom>
          <a:noFill/>
          <a:ln>
            <a:noFill/>
          </a:ln>
        </p:spPr>
      </p:pic>
      <p:pic>
        <p:nvPicPr>
          <p:cNvPr id="1041" name="Google Shape;1041;p114"/>
          <p:cNvPicPr preferRelativeResize="0"/>
          <p:nvPr/>
        </p:nvPicPr>
        <p:blipFill rotWithShape="1">
          <a:blip r:embed="rId4">
            <a:alphaModFix/>
          </a:blip>
          <a:srcRect b="0" l="0" r="0" t="0"/>
          <a:stretch/>
        </p:blipFill>
        <p:spPr>
          <a:xfrm>
            <a:off x="7459931" y="5907505"/>
            <a:ext cx="4516279" cy="530976"/>
          </a:xfrm>
          <a:prstGeom prst="rect">
            <a:avLst/>
          </a:prstGeom>
          <a:noFill/>
          <a:ln>
            <a:noFill/>
          </a:ln>
        </p:spPr>
      </p:pic>
      <p:sp>
        <p:nvSpPr>
          <p:cNvPr id="1042" name="Google Shape;1042;p114"/>
          <p:cNvSpPr/>
          <p:nvPr/>
        </p:nvSpPr>
        <p:spPr>
          <a:xfrm>
            <a:off x="8574657" y="5883215"/>
            <a:ext cx="439800" cy="526200"/>
          </a:xfrm>
          <a:prstGeom prst="rect">
            <a:avLst/>
          </a:prstGeom>
          <a:solidFill>
            <a:srgbClr val="FFFF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43" name="Google Shape;1043;p114"/>
          <p:cNvPicPr preferRelativeResize="0"/>
          <p:nvPr/>
        </p:nvPicPr>
        <p:blipFill rotWithShape="1">
          <a:blip r:embed="rId5">
            <a:alphaModFix/>
          </a:blip>
          <a:srcRect b="0" l="0" r="0" t="0"/>
          <a:stretch/>
        </p:blipFill>
        <p:spPr>
          <a:xfrm>
            <a:off x="7499268" y="3762528"/>
            <a:ext cx="4620000" cy="1832220"/>
          </a:xfrm>
          <a:prstGeom prst="rect">
            <a:avLst/>
          </a:prstGeom>
          <a:noFill/>
          <a:ln>
            <a:noFill/>
          </a:ln>
        </p:spPr>
      </p:pic>
      <p:sp>
        <p:nvSpPr>
          <p:cNvPr id="1044" name="Google Shape;1044;p114"/>
          <p:cNvSpPr/>
          <p:nvPr/>
        </p:nvSpPr>
        <p:spPr>
          <a:xfrm>
            <a:off x="9428672" y="5098211"/>
            <a:ext cx="450300" cy="2187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1045" name="Google Shape;1045;p1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First, plot the data!</a:t>
            </a:r>
            <a:endParaRPr/>
          </a:p>
        </p:txBody>
      </p:sp>
      <p:sp>
        <p:nvSpPr>
          <p:cNvPr id="177" name="Google Shape;177;p23"/>
          <p:cNvSpPr txBox="1"/>
          <p:nvPr>
            <p:ph idx="1" type="body"/>
          </p:nvPr>
        </p:nvSpPr>
        <p:spPr>
          <a:xfrm>
            <a:off x="838201" y="1825625"/>
            <a:ext cx="589948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Eyeball analysis: </a:t>
            </a:r>
            <a:endParaRPr/>
          </a:p>
          <a:p>
            <a:pPr indent="-228600" lvl="0" marL="228600" rtl="0" algn="l">
              <a:lnSpc>
                <a:spcPct val="90000"/>
              </a:lnSpc>
              <a:spcBef>
                <a:spcPts val="1000"/>
              </a:spcBef>
              <a:spcAft>
                <a:spcPts val="0"/>
              </a:spcAft>
              <a:buClr>
                <a:schemeClr val="dk1"/>
              </a:buClr>
              <a:buSzPts val="2800"/>
              <a:buChar char="•"/>
            </a:pPr>
            <a:r>
              <a:rPr b="1" lang="en-US"/>
              <a:t>Data look roughly linear within each group, and variation around line(s) looks approximately normal (yay!)</a:t>
            </a:r>
            <a:endParaRPr/>
          </a:p>
          <a:p>
            <a:pPr indent="-228600" lvl="0" marL="228600" rtl="0" algn="l">
              <a:lnSpc>
                <a:spcPct val="90000"/>
              </a:lnSpc>
              <a:spcBef>
                <a:spcPts val="1000"/>
              </a:spcBef>
              <a:spcAft>
                <a:spcPts val="0"/>
              </a:spcAft>
              <a:buClr>
                <a:schemeClr val="dk1"/>
              </a:buClr>
              <a:buSzPts val="2800"/>
              <a:buChar char="•"/>
            </a:pPr>
            <a:r>
              <a:rPr b="1" lang="en-US"/>
              <a:t>Mass at age 0 appears to be similar, but by age 2 or 3 males appear to be larger (although sample sizes are small and the data are variable)</a:t>
            </a:r>
            <a:endParaRPr/>
          </a:p>
          <a:p>
            <a:pPr indent="-228600" lvl="0" marL="228600" rtl="0" algn="l">
              <a:lnSpc>
                <a:spcPct val="90000"/>
              </a:lnSpc>
              <a:spcBef>
                <a:spcPts val="1000"/>
              </a:spcBef>
              <a:spcAft>
                <a:spcPts val="0"/>
              </a:spcAft>
              <a:buClr>
                <a:schemeClr val="dk1"/>
              </a:buClr>
              <a:buSzPts val="2800"/>
              <a:buChar char="•"/>
            </a:pPr>
            <a:r>
              <a:rPr b="1" lang="en-US"/>
              <a:t>Let’s analyze the data rigorously!</a:t>
            </a:r>
            <a:endParaRPr/>
          </a:p>
          <a:p>
            <a:pPr indent="-50800" lvl="0" marL="228600" rtl="0" algn="l">
              <a:lnSpc>
                <a:spcPct val="90000"/>
              </a:lnSpc>
              <a:spcBef>
                <a:spcPts val="1000"/>
              </a:spcBef>
              <a:spcAft>
                <a:spcPts val="0"/>
              </a:spcAft>
              <a:buClr>
                <a:schemeClr val="dk1"/>
              </a:buClr>
              <a:buSzPts val="2800"/>
              <a:buNone/>
            </a:pPr>
            <a:r>
              <a:t/>
            </a:r>
            <a:endParaRPr b="1"/>
          </a:p>
        </p:txBody>
      </p:sp>
      <p:pic>
        <p:nvPicPr>
          <p:cNvPr id="178" name="Google Shape;178;p23"/>
          <p:cNvPicPr preferRelativeResize="0"/>
          <p:nvPr/>
        </p:nvPicPr>
        <p:blipFill rotWithShape="1">
          <a:blip r:embed="rId3">
            <a:alphaModFix/>
          </a:blip>
          <a:srcRect b="0" l="0" r="0" t="0"/>
          <a:stretch/>
        </p:blipFill>
        <p:spPr>
          <a:xfrm>
            <a:off x="7534377" y="312871"/>
            <a:ext cx="4657624" cy="3753282"/>
          </a:xfrm>
          <a:prstGeom prst="rect">
            <a:avLst/>
          </a:prstGeom>
          <a:noFill/>
          <a:ln>
            <a:noFill/>
          </a:ln>
        </p:spPr>
      </p:pic>
      <p:sp>
        <p:nvSpPr>
          <p:cNvPr id="179" name="Google Shape;179;p23"/>
          <p:cNvSpPr txBox="1"/>
          <p:nvPr/>
        </p:nvSpPr>
        <p:spPr>
          <a:xfrm>
            <a:off x="6272064" y="5608134"/>
            <a:ext cx="58998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i="1" lang="en-US" sz="1800">
                <a:solidFill>
                  <a:schemeClr val="dk1"/>
                </a:solidFill>
                <a:latin typeface="Calibri"/>
                <a:ea typeface="Calibri"/>
                <a:cs typeface="Calibri"/>
                <a:sym typeface="Calibri"/>
              </a:rPr>
              <a:t>ggplot(m, aes(y=DeploymentMass, x=Age, color=Sex))+  theme_few()+  ylab("Mass, kg")+ geom_jitter(height=0, width=0.25,size=3)+  theme(text=element_text(size=25))</a:t>
            </a:r>
            <a:endParaRPr b="1" i="1" sz="1800">
              <a:solidFill>
                <a:schemeClr val="dk1"/>
              </a:solidFill>
              <a:latin typeface="Calibri"/>
              <a:ea typeface="Calibri"/>
              <a:cs typeface="Calibri"/>
              <a:sym typeface="Calibri"/>
            </a:endParaRPr>
          </a:p>
        </p:txBody>
      </p:sp>
      <p:sp>
        <p:nvSpPr>
          <p:cNvPr id="180" name="Google Shape;180;p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Sex-specific growth?</a:t>
            </a:r>
            <a:endParaRPr/>
          </a:p>
        </p:txBody>
      </p:sp>
      <p:sp>
        <p:nvSpPr>
          <p:cNvPr id="186" name="Google Shape;186;p24"/>
          <p:cNvSpPr txBox="1"/>
          <p:nvPr>
            <p:ph idx="1" type="body"/>
          </p:nvPr>
        </p:nvSpPr>
        <p:spPr>
          <a:xfrm>
            <a:off x="838200" y="1825624"/>
            <a:ext cx="6460375" cy="4896749"/>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b="1" lang="en-US"/>
              <a:t>We’ll fit a model where mass is the response and both Sex and Age are predictors. First an “additive model”:</a:t>
            </a:r>
            <a:endParaRPr/>
          </a:p>
          <a:p>
            <a:pPr indent="0" lvl="0" marL="0" rtl="0" algn="l">
              <a:lnSpc>
                <a:spcPct val="90000"/>
              </a:lnSpc>
              <a:spcBef>
                <a:spcPts val="1000"/>
              </a:spcBef>
              <a:spcAft>
                <a:spcPts val="0"/>
              </a:spcAft>
              <a:buClr>
                <a:schemeClr val="dk1"/>
              </a:buClr>
              <a:buSzPct val="100000"/>
              <a:buNone/>
            </a:pPr>
            <a:r>
              <a:rPr b="1" i="1" lang="en-US"/>
              <a:t>f1=lm(DeploymentMass~Sex+Age,data=m); summary(f1)</a:t>
            </a:r>
            <a:endParaRPr/>
          </a:p>
          <a:p>
            <a:pPr indent="-228600" lvl="0" marL="228600" rtl="0" algn="l">
              <a:lnSpc>
                <a:spcPct val="90000"/>
              </a:lnSpc>
              <a:spcBef>
                <a:spcPts val="1000"/>
              </a:spcBef>
              <a:spcAft>
                <a:spcPts val="0"/>
              </a:spcAft>
              <a:buClr>
                <a:schemeClr val="dk1"/>
              </a:buClr>
              <a:buSzPct val="100000"/>
              <a:buChar char="•"/>
            </a:pPr>
            <a:r>
              <a:rPr b="1" lang="en-US"/>
              <a:t>Then we’ll allow for the effect of age to differ between sexes (sex-specific growth rates), by including an interaction (*)</a:t>
            </a:r>
            <a:endParaRPr/>
          </a:p>
          <a:p>
            <a:pPr indent="0" lvl="0" marL="0" rtl="0" algn="l">
              <a:lnSpc>
                <a:spcPct val="90000"/>
              </a:lnSpc>
              <a:spcBef>
                <a:spcPts val="1000"/>
              </a:spcBef>
              <a:spcAft>
                <a:spcPts val="0"/>
              </a:spcAft>
              <a:buClr>
                <a:schemeClr val="dk1"/>
              </a:buClr>
              <a:buSzPct val="100000"/>
              <a:buNone/>
            </a:pPr>
            <a:r>
              <a:rPr b="1" i="1" lang="en-US"/>
              <a:t>f2=lm(DeploymentMass~Sex*Age, data=m); summary(f2)</a:t>
            </a:r>
            <a:endParaRPr/>
          </a:p>
          <a:p>
            <a:pPr indent="-228600" lvl="0" marL="228600" rtl="0" algn="l">
              <a:lnSpc>
                <a:spcPct val="90000"/>
              </a:lnSpc>
              <a:spcBef>
                <a:spcPts val="1000"/>
              </a:spcBef>
              <a:spcAft>
                <a:spcPts val="0"/>
              </a:spcAft>
              <a:buClr>
                <a:schemeClr val="dk1"/>
              </a:buClr>
              <a:buSzPct val="100000"/>
              <a:buChar char="•"/>
            </a:pPr>
            <a:r>
              <a:rPr b="1" lang="en-US"/>
              <a:t>These models are both fitting two lines to the data</a:t>
            </a:r>
            <a:endParaRPr/>
          </a:p>
          <a:p>
            <a:pPr indent="-228600" lvl="0" marL="228600" rtl="0" algn="l">
              <a:lnSpc>
                <a:spcPct val="90000"/>
              </a:lnSpc>
              <a:spcBef>
                <a:spcPts val="1000"/>
              </a:spcBef>
              <a:spcAft>
                <a:spcPts val="0"/>
              </a:spcAft>
              <a:buClr>
                <a:schemeClr val="dk1"/>
              </a:buClr>
              <a:buSzPct val="100000"/>
              <a:buChar char="•"/>
            </a:pPr>
            <a:r>
              <a:rPr b="1" i="1" lang="en-US"/>
              <a:t>Q5: How do the lines differ in the additive model? How do they differ in the interactive model? What do these two models suggest about the increase in mass with age and sex? Are males heavier than females? Do males grow faster than females?</a:t>
            </a:r>
            <a:endParaRPr/>
          </a:p>
          <a:p>
            <a:pPr indent="0" lvl="0" marL="0" rtl="0" algn="l">
              <a:lnSpc>
                <a:spcPct val="90000"/>
              </a:lnSpc>
              <a:spcBef>
                <a:spcPts val="1000"/>
              </a:spcBef>
              <a:spcAft>
                <a:spcPts val="0"/>
              </a:spcAft>
              <a:buClr>
                <a:schemeClr val="dk1"/>
              </a:buClr>
              <a:buSzPct val="100000"/>
              <a:buNone/>
            </a:pPr>
            <a:r>
              <a:t/>
            </a:r>
            <a:endParaRPr b="1"/>
          </a:p>
        </p:txBody>
      </p:sp>
      <p:pic>
        <p:nvPicPr>
          <p:cNvPr id="187" name="Google Shape;187;p24"/>
          <p:cNvPicPr preferRelativeResize="0"/>
          <p:nvPr/>
        </p:nvPicPr>
        <p:blipFill rotWithShape="1">
          <a:blip r:embed="rId3">
            <a:alphaModFix/>
          </a:blip>
          <a:srcRect b="0" l="0" r="0" t="0"/>
          <a:stretch/>
        </p:blipFill>
        <p:spPr>
          <a:xfrm>
            <a:off x="8146473" y="5299"/>
            <a:ext cx="4045528" cy="3260033"/>
          </a:xfrm>
          <a:prstGeom prst="rect">
            <a:avLst/>
          </a:prstGeom>
          <a:noFill/>
          <a:ln>
            <a:noFill/>
          </a:ln>
        </p:spPr>
      </p:pic>
      <p:pic>
        <p:nvPicPr>
          <p:cNvPr id="188" name="Google Shape;188;p24"/>
          <p:cNvPicPr preferRelativeResize="0"/>
          <p:nvPr/>
        </p:nvPicPr>
        <p:blipFill rotWithShape="1">
          <a:blip r:embed="rId4">
            <a:alphaModFix/>
          </a:blip>
          <a:srcRect b="0" l="0" r="0" t="0"/>
          <a:stretch/>
        </p:blipFill>
        <p:spPr>
          <a:xfrm>
            <a:off x="7481455" y="3163289"/>
            <a:ext cx="4619999" cy="1682377"/>
          </a:xfrm>
          <a:prstGeom prst="rect">
            <a:avLst/>
          </a:prstGeom>
          <a:noFill/>
          <a:ln>
            <a:noFill/>
          </a:ln>
        </p:spPr>
      </p:pic>
      <p:pic>
        <p:nvPicPr>
          <p:cNvPr id="189" name="Google Shape;189;p24"/>
          <p:cNvPicPr preferRelativeResize="0"/>
          <p:nvPr/>
        </p:nvPicPr>
        <p:blipFill rotWithShape="1">
          <a:blip r:embed="rId5">
            <a:alphaModFix/>
          </a:blip>
          <a:srcRect b="0" l="0" r="0" t="0"/>
          <a:stretch/>
        </p:blipFill>
        <p:spPr>
          <a:xfrm>
            <a:off x="7481455" y="4890154"/>
            <a:ext cx="4619999" cy="1832220"/>
          </a:xfrm>
          <a:prstGeom prst="rect">
            <a:avLst/>
          </a:prstGeom>
          <a:noFill/>
          <a:ln>
            <a:noFill/>
          </a:ln>
        </p:spPr>
      </p:pic>
      <p:sp>
        <p:nvSpPr>
          <p:cNvPr id="190" name="Google Shape;190;p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Sex-specific growth?</a:t>
            </a:r>
            <a:endParaRPr/>
          </a:p>
        </p:txBody>
      </p:sp>
      <p:sp>
        <p:nvSpPr>
          <p:cNvPr id="196" name="Google Shape;196;p25"/>
          <p:cNvSpPr txBox="1"/>
          <p:nvPr>
            <p:ph idx="1" type="body"/>
          </p:nvPr>
        </p:nvSpPr>
        <p:spPr>
          <a:xfrm>
            <a:off x="838200" y="1825625"/>
            <a:ext cx="6460375" cy="4086806"/>
          </a:xfrm>
          <a:prstGeom prst="rect">
            <a:avLst/>
          </a:prstGeom>
          <a:noFill/>
          <a:ln>
            <a:noFill/>
          </a:ln>
        </p:spPr>
        <p:txBody>
          <a:bodyPr anchorCtr="0" anchor="t" bIns="45700" lIns="91425" spcFirstLastPara="1" rIns="91425" wrap="square" tIns="45700">
            <a:normAutofit fontScale="85000" lnSpcReduction="20000"/>
          </a:bodyPr>
          <a:lstStyle/>
          <a:p>
            <a:pPr indent="-217169" lvl="0" marL="228600" rtl="0" algn="l">
              <a:lnSpc>
                <a:spcPct val="90000"/>
              </a:lnSpc>
              <a:spcBef>
                <a:spcPts val="0"/>
              </a:spcBef>
              <a:spcAft>
                <a:spcPts val="0"/>
              </a:spcAft>
              <a:buClr>
                <a:schemeClr val="dk1"/>
              </a:buClr>
              <a:buSzPct val="100000"/>
              <a:buChar char="•"/>
            </a:pPr>
            <a:r>
              <a:rPr b="1" lang="en-US" sz="2400"/>
              <a:t>Additive model (</a:t>
            </a:r>
            <a:r>
              <a:rPr b="1" lang="en-US" sz="2400" u="sng">
                <a:solidFill>
                  <a:srgbClr val="FF0000"/>
                </a:solidFill>
              </a:rPr>
              <a:t>2 parallel lines</a:t>
            </a:r>
            <a:r>
              <a:rPr b="1" lang="en-US" sz="2400"/>
              <a:t>):</a:t>
            </a:r>
            <a:endParaRPr/>
          </a:p>
          <a:p>
            <a:pPr indent="0" lvl="0" marL="0" rtl="0" algn="l">
              <a:lnSpc>
                <a:spcPct val="90000"/>
              </a:lnSpc>
              <a:spcBef>
                <a:spcPts val="1000"/>
              </a:spcBef>
              <a:spcAft>
                <a:spcPts val="0"/>
              </a:spcAft>
              <a:buClr>
                <a:schemeClr val="dk1"/>
              </a:buClr>
              <a:buSzPct val="100000"/>
              <a:buNone/>
            </a:pPr>
            <a:r>
              <a:rPr b="1" i="1" lang="en-US" sz="2200"/>
              <a:t>f1=lm(DeploymentMass~Sex+Age,data=m); summary(f1)</a:t>
            </a:r>
            <a:endParaRPr b="1" i="1" sz="2400"/>
          </a:p>
          <a:p>
            <a:pPr indent="-218122" lvl="0" marL="228600" rtl="0" algn="l">
              <a:lnSpc>
                <a:spcPct val="90000"/>
              </a:lnSpc>
              <a:spcBef>
                <a:spcPts val="1000"/>
              </a:spcBef>
              <a:spcAft>
                <a:spcPts val="0"/>
              </a:spcAft>
              <a:buClr>
                <a:schemeClr val="dk1"/>
              </a:buClr>
              <a:buSzPct val="100000"/>
              <a:buChar char="•"/>
            </a:pPr>
            <a:r>
              <a:rPr b="1" lang="en-US" sz="2200"/>
              <a:t>Suggests males are 23kg (95% CI: 6-40kg) bigger (higher intercept) across all ages; model gives a single estimate for growth=57.6 (50.2-65.2) kg/yr</a:t>
            </a:r>
            <a:endParaRPr b="1" sz="2200"/>
          </a:p>
          <a:p>
            <a:pPr indent="-217169" lvl="0" marL="228600" rtl="0" algn="l">
              <a:lnSpc>
                <a:spcPct val="90000"/>
              </a:lnSpc>
              <a:spcBef>
                <a:spcPts val="1000"/>
              </a:spcBef>
              <a:spcAft>
                <a:spcPts val="0"/>
              </a:spcAft>
              <a:buClr>
                <a:schemeClr val="dk1"/>
              </a:buClr>
              <a:buSzPct val="100000"/>
              <a:buChar char="•"/>
            </a:pPr>
            <a:r>
              <a:rPr b="1" lang="en-US" sz="2400"/>
              <a:t>Interaction model (</a:t>
            </a:r>
            <a:r>
              <a:rPr b="1" lang="en-US" sz="2400" u="sng">
                <a:solidFill>
                  <a:srgbClr val="FF0000"/>
                </a:solidFill>
              </a:rPr>
              <a:t>2 lines w/ different intercepts &amp; slopes</a:t>
            </a:r>
            <a:r>
              <a:rPr b="1" lang="en-US" sz="2400">
                <a:solidFill>
                  <a:srgbClr val="FF0000"/>
                </a:solidFill>
              </a:rPr>
              <a:t>; see figure*</a:t>
            </a:r>
            <a:r>
              <a:rPr b="1" lang="en-US" sz="2400"/>
              <a:t>)</a:t>
            </a:r>
            <a:endParaRPr/>
          </a:p>
          <a:p>
            <a:pPr indent="0" lvl="0" marL="0" rtl="0" algn="l">
              <a:lnSpc>
                <a:spcPct val="90000"/>
              </a:lnSpc>
              <a:spcBef>
                <a:spcPts val="1000"/>
              </a:spcBef>
              <a:spcAft>
                <a:spcPts val="0"/>
              </a:spcAft>
              <a:buClr>
                <a:schemeClr val="dk1"/>
              </a:buClr>
              <a:buSzPct val="100000"/>
              <a:buNone/>
            </a:pPr>
            <a:r>
              <a:rPr b="1" i="1" lang="en-US" sz="2200"/>
              <a:t>f2=lm(DeploymentMass~Sex*Age, data=m); summary(f2)</a:t>
            </a:r>
            <a:endParaRPr b="1" i="1" sz="2400"/>
          </a:p>
          <a:p>
            <a:pPr indent="-218122" lvl="0" marL="228600" rtl="0" algn="l">
              <a:lnSpc>
                <a:spcPct val="90000"/>
              </a:lnSpc>
              <a:spcBef>
                <a:spcPts val="1000"/>
              </a:spcBef>
              <a:spcAft>
                <a:spcPts val="0"/>
              </a:spcAft>
              <a:buClr>
                <a:srgbClr val="FF0000"/>
              </a:buClr>
              <a:buSzPct val="100000"/>
              <a:buChar char="•"/>
            </a:pPr>
            <a:r>
              <a:rPr b="1" lang="en-US" sz="2200">
                <a:solidFill>
                  <a:srgbClr val="FF0000"/>
                </a:solidFill>
              </a:rPr>
              <a:t>Model suggests difference in intercept (at age 0) is likely due to chance (P = 0.59); </a:t>
            </a:r>
            <a:r>
              <a:rPr b="1" lang="en-US" sz="2200" u="sng">
                <a:solidFill>
                  <a:srgbClr val="FF0000"/>
                </a:solidFill>
              </a:rPr>
              <a:t>possible</a:t>
            </a:r>
            <a:r>
              <a:rPr b="1" lang="en-US" sz="2200">
                <a:solidFill>
                  <a:srgbClr val="FF0000"/>
                </a:solidFill>
              </a:rPr>
              <a:t> difference in slopes (growth rates) but difference may be due to chance (P = 0.186); can’t exclude no difference</a:t>
            </a:r>
            <a:endParaRPr/>
          </a:p>
          <a:p>
            <a:pPr indent="-217169" lvl="0" marL="228600" rtl="0" algn="l">
              <a:lnSpc>
                <a:spcPct val="90000"/>
              </a:lnSpc>
              <a:spcBef>
                <a:spcPts val="1000"/>
              </a:spcBef>
              <a:spcAft>
                <a:spcPts val="0"/>
              </a:spcAft>
              <a:buClr>
                <a:schemeClr val="dk1"/>
              </a:buClr>
              <a:buSzPct val="100000"/>
              <a:buChar char="•"/>
            </a:pPr>
            <a:r>
              <a:rPr b="1" lang="en-US" sz="2400" u="sng"/>
              <a:t>Q6: What are estimated slope &amp; intercepts of males &amp; females in interaction model?</a:t>
            </a:r>
            <a:endParaRPr/>
          </a:p>
          <a:p>
            <a:pPr indent="0" lvl="0" marL="0" rtl="0" algn="l">
              <a:lnSpc>
                <a:spcPct val="90000"/>
              </a:lnSpc>
              <a:spcBef>
                <a:spcPts val="1000"/>
              </a:spcBef>
              <a:spcAft>
                <a:spcPts val="0"/>
              </a:spcAft>
              <a:buClr>
                <a:schemeClr val="dk1"/>
              </a:buClr>
              <a:buSzPct val="100000"/>
              <a:buNone/>
            </a:pPr>
            <a:r>
              <a:t/>
            </a:r>
            <a:endParaRPr b="1" sz="2400"/>
          </a:p>
        </p:txBody>
      </p:sp>
      <p:pic>
        <p:nvPicPr>
          <p:cNvPr id="197" name="Google Shape;197;p25"/>
          <p:cNvPicPr preferRelativeResize="0"/>
          <p:nvPr/>
        </p:nvPicPr>
        <p:blipFill rotWithShape="1">
          <a:blip r:embed="rId3">
            <a:alphaModFix/>
          </a:blip>
          <a:srcRect b="0" l="0" r="0" t="0"/>
          <a:stretch/>
        </p:blipFill>
        <p:spPr>
          <a:xfrm>
            <a:off x="7481455" y="3030938"/>
            <a:ext cx="4619999" cy="1682377"/>
          </a:xfrm>
          <a:prstGeom prst="rect">
            <a:avLst/>
          </a:prstGeom>
          <a:noFill/>
          <a:ln>
            <a:noFill/>
          </a:ln>
        </p:spPr>
      </p:pic>
      <p:pic>
        <p:nvPicPr>
          <p:cNvPr id="198" name="Google Shape;198;p25"/>
          <p:cNvPicPr preferRelativeResize="0"/>
          <p:nvPr/>
        </p:nvPicPr>
        <p:blipFill rotWithShape="1">
          <a:blip r:embed="rId4">
            <a:alphaModFix/>
          </a:blip>
          <a:srcRect b="0" l="0" r="0" t="0"/>
          <a:stretch/>
        </p:blipFill>
        <p:spPr>
          <a:xfrm>
            <a:off x="7481455" y="4890154"/>
            <a:ext cx="4619999" cy="1832220"/>
          </a:xfrm>
          <a:prstGeom prst="rect">
            <a:avLst/>
          </a:prstGeom>
          <a:noFill/>
          <a:ln>
            <a:noFill/>
          </a:ln>
        </p:spPr>
      </p:pic>
      <p:pic>
        <p:nvPicPr>
          <p:cNvPr id="199" name="Google Shape;199;p25"/>
          <p:cNvPicPr preferRelativeResize="0"/>
          <p:nvPr/>
        </p:nvPicPr>
        <p:blipFill rotWithShape="1">
          <a:blip r:embed="rId5">
            <a:alphaModFix/>
          </a:blip>
          <a:srcRect b="0" l="0" r="0" t="0"/>
          <a:stretch/>
        </p:blipFill>
        <p:spPr>
          <a:xfrm>
            <a:off x="8497989" y="-1546"/>
            <a:ext cx="3786345" cy="3032484"/>
          </a:xfrm>
          <a:prstGeom prst="rect">
            <a:avLst/>
          </a:prstGeom>
          <a:noFill/>
          <a:ln>
            <a:noFill/>
          </a:ln>
        </p:spPr>
      </p:pic>
      <p:sp>
        <p:nvSpPr>
          <p:cNvPr id="200" name="Google Shape;200;p25"/>
          <p:cNvSpPr txBox="1"/>
          <p:nvPr/>
        </p:nvSpPr>
        <p:spPr>
          <a:xfrm>
            <a:off x="304292" y="5912431"/>
            <a:ext cx="6142510"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*ggplot(m, aes(y=DeploymentMass,x=Age,color=Sex))+ geom_jitter(height=0,width=0.25,size=3) + theme_few()+</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ylab("Mass, kg")</a:t>
            </a:r>
            <a:r>
              <a:rPr b="1" lang="en-US" sz="1600" u="sng">
                <a:solidFill>
                  <a:schemeClr val="dk1"/>
                </a:solidFill>
                <a:latin typeface="Calibri"/>
                <a:ea typeface="Calibri"/>
                <a:cs typeface="Calibri"/>
                <a:sym typeface="Calibri"/>
              </a:rPr>
              <a:t>+stat_smooth(method="lm")</a:t>
            </a:r>
            <a:endParaRPr/>
          </a:p>
        </p:txBody>
      </p:sp>
      <p:sp>
        <p:nvSpPr>
          <p:cNvPr id="201" name="Google Shape;201;p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838200" y="365125"/>
            <a:ext cx="6554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Interpreting Interactions</a:t>
            </a:r>
            <a:endParaRPr/>
          </a:p>
        </p:txBody>
      </p:sp>
      <p:sp>
        <p:nvSpPr>
          <p:cNvPr id="207" name="Google Shape;207;p26"/>
          <p:cNvSpPr txBox="1"/>
          <p:nvPr>
            <p:ph idx="1" type="body"/>
          </p:nvPr>
        </p:nvSpPr>
        <p:spPr>
          <a:xfrm>
            <a:off x="838200" y="1825625"/>
            <a:ext cx="6506700" cy="46674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b="1" lang="en-US" u="sng"/>
              <a:t>Q6: What are estimated slope &amp; intercepts of males &amp; females in interaction model?</a:t>
            </a:r>
            <a:endParaRPr/>
          </a:p>
          <a:p>
            <a:pPr indent="-228600" lvl="0" marL="228600" rtl="0" algn="l">
              <a:lnSpc>
                <a:spcPct val="90000"/>
              </a:lnSpc>
              <a:spcBef>
                <a:spcPts val="1000"/>
              </a:spcBef>
              <a:spcAft>
                <a:spcPts val="0"/>
              </a:spcAft>
              <a:buClr>
                <a:schemeClr val="dk1"/>
              </a:buClr>
              <a:buSzPct val="100000"/>
              <a:buChar char="•"/>
            </a:pPr>
            <a:r>
              <a:rPr b="1" lang="en-US"/>
              <a:t>R picks “reference” group alphabetically (F before M)</a:t>
            </a:r>
            <a:endParaRPr/>
          </a:p>
          <a:p>
            <a:pPr indent="-228600" lvl="1" marL="685800" rtl="0" algn="l">
              <a:lnSpc>
                <a:spcPct val="90000"/>
              </a:lnSpc>
              <a:spcBef>
                <a:spcPts val="500"/>
              </a:spcBef>
              <a:spcAft>
                <a:spcPts val="0"/>
              </a:spcAft>
              <a:buClr>
                <a:schemeClr val="dk1"/>
              </a:buClr>
              <a:buSzPct val="100000"/>
              <a:buChar char="•"/>
            </a:pPr>
            <a:r>
              <a:rPr b="1" lang="en-US"/>
              <a:t>Intercept &amp; slope of continuous predictor are for reference group </a:t>
            </a:r>
            <a:endParaRPr/>
          </a:p>
          <a:p>
            <a:pPr indent="-228600" lvl="1" marL="685800" rtl="0" algn="l">
              <a:lnSpc>
                <a:spcPct val="90000"/>
              </a:lnSpc>
              <a:spcBef>
                <a:spcPts val="500"/>
              </a:spcBef>
              <a:spcAft>
                <a:spcPts val="0"/>
              </a:spcAft>
              <a:buClr>
                <a:schemeClr val="dk1"/>
              </a:buClr>
              <a:buSzPct val="100000"/>
              <a:buChar char="•"/>
            </a:pPr>
            <a:r>
              <a:rPr b="1" lang="en-US"/>
              <a:t>Intercept and slopes for other group(s) are </a:t>
            </a:r>
            <a:r>
              <a:rPr b="1" lang="en-US" u="sng"/>
              <a:t>differences</a:t>
            </a:r>
            <a:r>
              <a:rPr b="1" lang="en-US"/>
              <a:t> b/w that group and reference group, reported as Predictor</a:t>
            </a:r>
            <a:r>
              <a:rPr b="1" lang="en-US" u="sng"/>
              <a:t>Group</a:t>
            </a:r>
            <a:r>
              <a:rPr b="1" lang="en-US"/>
              <a:t> for intercept and Predictor</a:t>
            </a:r>
            <a:r>
              <a:rPr b="1" lang="en-US" u="sng"/>
              <a:t>Group</a:t>
            </a:r>
            <a:r>
              <a:rPr b="1" lang="en-US"/>
              <a:t>:Continuous predictor</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Female intercept&amp;slope: 72.615 &amp; 52.515*Age</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Male intercept&amp;slope: 72.615</a:t>
            </a:r>
            <a:r>
              <a:rPr b="1" lang="en-US" u="sng">
                <a:solidFill>
                  <a:srgbClr val="FF0000"/>
                </a:solidFill>
              </a:rPr>
              <a:t>+7.650</a:t>
            </a:r>
            <a:r>
              <a:rPr b="1" lang="en-US">
                <a:solidFill>
                  <a:srgbClr val="FF0000"/>
                </a:solidFill>
              </a:rPr>
              <a:t> &amp; 52.515</a:t>
            </a:r>
            <a:r>
              <a:rPr b="1" lang="en-US" u="sng">
                <a:solidFill>
                  <a:srgbClr val="FF0000"/>
                </a:solidFill>
              </a:rPr>
              <a:t>+10.2 = 62.7*Age</a:t>
            </a:r>
            <a:endParaRPr/>
          </a:p>
          <a:p>
            <a:pPr indent="-228600" lvl="0" marL="228600" rtl="0" algn="l">
              <a:lnSpc>
                <a:spcPct val="90000"/>
              </a:lnSpc>
              <a:spcBef>
                <a:spcPts val="1000"/>
              </a:spcBef>
              <a:spcAft>
                <a:spcPts val="0"/>
              </a:spcAft>
              <a:buClr>
                <a:schemeClr val="dk1"/>
              </a:buClr>
              <a:buSzPct val="100000"/>
              <a:buChar char="•"/>
            </a:pPr>
            <a:r>
              <a:rPr b="1" lang="en-US" u="sng"/>
              <a:t>Easier ways (but lose comparison):</a:t>
            </a:r>
            <a:endParaRPr/>
          </a:p>
          <a:p>
            <a:pPr indent="0" lvl="0" marL="0" rtl="0" algn="l">
              <a:lnSpc>
                <a:spcPct val="90000"/>
              </a:lnSpc>
              <a:spcBef>
                <a:spcPts val="1000"/>
              </a:spcBef>
              <a:spcAft>
                <a:spcPts val="0"/>
              </a:spcAft>
              <a:buClr>
                <a:schemeClr val="dk1"/>
              </a:buClr>
              <a:buSzPct val="100000"/>
              <a:buNone/>
            </a:pPr>
            <a:r>
              <a:rPr b="1" i="1" lang="en-US" sz="2400"/>
              <a:t>emmeans::lstrends(f2,"Sex",var="Age",infer=T)</a:t>
            </a:r>
            <a:endParaRPr b="1" i="1"/>
          </a:p>
        </p:txBody>
      </p:sp>
      <p:pic>
        <p:nvPicPr>
          <p:cNvPr id="208" name="Google Shape;208;p26"/>
          <p:cNvPicPr preferRelativeResize="0"/>
          <p:nvPr/>
        </p:nvPicPr>
        <p:blipFill rotWithShape="1">
          <a:blip r:embed="rId3">
            <a:alphaModFix/>
          </a:blip>
          <a:srcRect b="0" l="0" r="0" t="0"/>
          <a:stretch/>
        </p:blipFill>
        <p:spPr>
          <a:xfrm>
            <a:off x="7499268" y="3762528"/>
            <a:ext cx="4620000" cy="1832220"/>
          </a:xfrm>
          <a:prstGeom prst="rect">
            <a:avLst/>
          </a:prstGeom>
          <a:noFill/>
          <a:ln>
            <a:noFill/>
          </a:ln>
        </p:spPr>
      </p:pic>
      <p:pic>
        <p:nvPicPr>
          <p:cNvPr id="209" name="Google Shape;209;p26"/>
          <p:cNvPicPr preferRelativeResize="0"/>
          <p:nvPr/>
        </p:nvPicPr>
        <p:blipFill rotWithShape="1">
          <a:blip r:embed="rId4">
            <a:alphaModFix/>
          </a:blip>
          <a:srcRect b="0" l="0" r="0" t="0"/>
          <a:stretch/>
        </p:blipFill>
        <p:spPr>
          <a:xfrm>
            <a:off x="7359683" y="-1546"/>
            <a:ext cx="4924651" cy="3944154"/>
          </a:xfrm>
          <a:prstGeom prst="rect">
            <a:avLst/>
          </a:prstGeom>
          <a:noFill/>
          <a:ln>
            <a:noFill/>
          </a:ln>
        </p:spPr>
      </p:pic>
      <p:pic>
        <p:nvPicPr>
          <p:cNvPr id="210" name="Google Shape;210;p26"/>
          <p:cNvPicPr preferRelativeResize="0"/>
          <p:nvPr/>
        </p:nvPicPr>
        <p:blipFill rotWithShape="1">
          <a:blip r:embed="rId5">
            <a:alphaModFix/>
          </a:blip>
          <a:srcRect b="0" l="0" r="0" t="0"/>
          <a:stretch/>
        </p:blipFill>
        <p:spPr>
          <a:xfrm>
            <a:off x="7459931" y="5907505"/>
            <a:ext cx="4516279" cy="530976"/>
          </a:xfrm>
          <a:prstGeom prst="rect">
            <a:avLst/>
          </a:prstGeom>
          <a:noFill/>
          <a:ln>
            <a:noFill/>
          </a:ln>
        </p:spPr>
      </p:pic>
      <p:sp>
        <p:nvSpPr>
          <p:cNvPr id="211" name="Google Shape;211;p26"/>
          <p:cNvSpPr/>
          <p:nvPr/>
        </p:nvSpPr>
        <p:spPr>
          <a:xfrm>
            <a:off x="843201" y="5907505"/>
            <a:ext cx="11086200" cy="5310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212" name="Google Shape;212;p26"/>
          <p:cNvSpPr/>
          <p:nvPr/>
        </p:nvSpPr>
        <p:spPr>
          <a:xfrm>
            <a:off x="8584532" y="5907713"/>
            <a:ext cx="397200" cy="5307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213" name="Google Shape;213;p26"/>
          <p:cNvSpPr txBox="1"/>
          <p:nvPr/>
        </p:nvSpPr>
        <p:spPr>
          <a:xfrm>
            <a:off x="715996" y="6426683"/>
            <a:ext cx="666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 </a:t>
            </a:r>
            <a:r>
              <a:rPr b="1" i="1" lang="en-US" sz="1800">
                <a:solidFill>
                  <a:schemeClr val="dk1"/>
                </a:solidFill>
                <a:latin typeface="Calibri"/>
                <a:ea typeface="Calibri"/>
                <a:cs typeface="Calibri"/>
                <a:sym typeface="Calibri"/>
              </a:rPr>
              <a:t>f2b=lm(DeploymentMass~Sex+Sex:Age, data=m); summary(f2b)</a:t>
            </a:r>
            <a:endParaRPr/>
          </a:p>
        </p:txBody>
      </p:sp>
      <p:sp>
        <p:nvSpPr>
          <p:cNvPr id="214" name="Google Shape;214;p26"/>
          <p:cNvSpPr/>
          <p:nvPr/>
        </p:nvSpPr>
        <p:spPr>
          <a:xfrm>
            <a:off x="8574657" y="5883215"/>
            <a:ext cx="439800" cy="526200"/>
          </a:xfrm>
          <a:prstGeom prst="rect">
            <a:avLst/>
          </a:prstGeom>
          <a:solidFill>
            <a:srgbClr val="FFFF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Interpreting interactions</a:t>
            </a:r>
            <a:endParaRPr/>
          </a:p>
        </p:txBody>
      </p:sp>
      <p:sp>
        <p:nvSpPr>
          <p:cNvPr id="221" name="Google Shape;22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b="1" lang="en-US"/>
              <a:t>When data support an interaction (not clear in sex-specific growth rates for e-seals with initial data) interpretation requires care</a:t>
            </a:r>
            <a:endParaRPr/>
          </a:p>
          <a:p>
            <a:pPr indent="-228600" lvl="0" marL="228600" rtl="0" algn="l">
              <a:lnSpc>
                <a:spcPct val="90000"/>
              </a:lnSpc>
              <a:spcBef>
                <a:spcPts val="1000"/>
              </a:spcBef>
              <a:spcAft>
                <a:spcPts val="0"/>
              </a:spcAft>
              <a:buClr>
                <a:schemeClr val="dk1"/>
              </a:buClr>
              <a:buSzPts val="2800"/>
              <a:buChar char="•"/>
            </a:pPr>
            <a:r>
              <a:rPr b="1" lang="en-US"/>
              <a:t>Interpreting significance of “main effects” (in our case, age, sex) can be tricky. </a:t>
            </a:r>
            <a:endParaRPr b="1"/>
          </a:p>
          <a:p>
            <a:pPr indent="-292100" lvl="1" marL="685800" rtl="0" algn="l">
              <a:lnSpc>
                <a:spcPct val="90000"/>
              </a:lnSpc>
              <a:spcBef>
                <a:spcPts val="1000"/>
              </a:spcBef>
              <a:spcAft>
                <a:spcPts val="0"/>
              </a:spcAft>
              <a:buClr>
                <a:schemeClr val="dk1"/>
              </a:buClr>
              <a:buSzPts val="2800"/>
              <a:buChar char="•"/>
            </a:pPr>
            <a:r>
              <a:rPr b="1" lang="en-US"/>
              <a:t>We can compare differences in intercepts and slopes between categorical variable (i.e. sex), but we often can’t make simple statements (e.g. males are bigger) because interaction effect means that the difference between sexes in size varies age!</a:t>
            </a:r>
            <a:endParaRPr/>
          </a:p>
          <a:p>
            <a:pPr indent="-228600" lvl="0" marL="228600" rtl="0" algn="l">
              <a:lnSpc>
                <a:spcPct val="90000"/>
              </a:lnSpc>
              <a:spcBef>
                <a:spcPts val="1000"/>
              </a:spcBef>
              <a:spcAft>
                <a:spcPts val="0"/>
              </a:spcAft>
              <a:buClr>
                <a:schemeClr val="dk1"/>
              </a:buClr>
              <a:buSzPts val="2800"/>
              <a:buChar char="•"/>
            </a:pPr>
            <a:r>
              <a:rPr b="1" lang="en-US"/>
              <a:t>It’s especially challenging to interpret main effects if interaction effect creates a crossing pattern </a:t>
            </a:r>
            <a:endParaRPr/>
          </a:p>
          <a:p>
            <a:pPr indent="-228600" lvl="1" marL="685800" rtl="0" algn="l">
              <a:lnSpc>
                <a:spcPct val="90000"/>
              </a:lnSpc>
              <a:spcBef>
                <a:spcPts val="500"/>
              </a:spcBef>
              <a:spcAft>
                <a:spcPts val="0"/>
              </a:spcAft>
              <a:buClr>
                <a:schemeClr val="dk1"/>
              </a:buClr>
              <a:buSzPts val="2400"/>
              <a:buChar char="•"/>
            </a:pPr>
            <a:r>
              <a:rPr b="1" lang="en-US"/>
              <a:t>e.g. if males had started smaller but grew faster – we wouldn’t want to say males are bigger or smaller! We’d want to describe full pattern.</a:t>
            </a:r>
            <a:endParaRPr/>
          </a:p>
        </p:txBody>
      </p:sp>
      <p:sp>
        <p:nvSpPr>
          <p:cNvPr id="222" name="Google Shape;222;p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Hopefully, we now understand multiple regression when things are relatively easy</a:t>
            </a:r>
            <a:endParaRPr/>
          </a:p>
        </p:txBody>
      </p:sp>
      <p:sp>
        <p:nvSpPr>
          <p:cNvPr id="228" name="Google Shape;228;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US"/>
              <a:t>What about when predictors are correlated?</a:t>
            </a:r>
            <a:endParaRPr/>
          </a:p>
        </p:txBody>
      </p:sp>
      <p:sp>
        <p:nvSpPr>
          <p:cNvPr id="229" name="Google Shape;229;p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838200" y="365125"/>
            <a:ext cx="920816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 regression with slightly correlated predictors</a:t>
            </a:r>
            <a:endParaRPr/>
          </a:p>
        </p:txBody>
      </p:sp>
      <p:sp>
        <p:nvSpPr>
          <p:cNvPr id="235" name="Google Shape;235;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Make some cricket-temperature-</a:t>
            </a:r>
            <a:r>
              <a:rPr b="1" lang="en-US"/>
              <a:t>humidity</a:t>
            </a:r>
            <a:r>
              <a:rPr b="1" lang="en-US"/>
              <a:t> data where you know the relationships!</a:t>
            </a:r>
            <a:endParaRPr/>
          </a:p>
          <a:p>
            <a:pPr indent="0" lvl="0" marL="0" rtl="0" algn="l">
              <a:lnSpc>
                <a:spcPct val="90000"/>
              </a:lnSpc>
              <a:spcBef>
                <a:spcPts val="1000"/>
              </a:spcBef>
              <a:spcAft>
                <a:spcPts val="0"/>
              </a:spcAft>
              <a:buClr>
                <a:schemeClr val="dk1"/>
              </a:buClr>
              <a:buSzPts val="2400"/>
              <a:buNone/>
            </a:pPr>
            <a:r>
              <a:rPr i="1" lang="en-US" sz="2400"/>
              <a:t>lapply(c("tidyverse", "ggthemes","car"), require, character.only=T)#packages</a:t>
            </a:r>
            <a:endParaRPr/>
          </a:p>
          <a:p>
            <a:pPr indent="0" lvl="0" marL="0" rtl="0" algn="l">
              <a:lnSpc>
                <a:spcPct val="90000"/>
              </a:lnSpc>
              <a:spcBef>
                <a:spcPts val="1000"/>
              </a:spcBef>
              <a:spcAft>
                <a:spcPts val="0"/>
              </a:spcAft>
              <a:buClr>
                <a:schemeClr val="dk1"/>
              </a:buClr>
              <a:buSzPts val="2400"/>
              <a:buNone/>
            </a:pPr>
            <a:r>
              <a:rPr i="1" lang="en-US" sz="2400"/>
              <a:t>set.seed(2) #make example repeatable</a:t>
            </a:r>
            <a:endParaRPr/>
          </a:p>
          <a:p>
            <a:pPr indent="0" lvl="0" marL="0" rtl="0" algn="l">
              <a:lnSpc>
                <a:spcPct val="90000"/>
              </a:lnSpc>
              <a:spcBef>
                <a:spcPts val="1000"/>
              </a:spcBef>
              <a:spcAft>
                <a:spcPts val="0"/>
              </a:spcAft>
              <a:buClr>
                <a:schemeClr val="dk1"/>
              </a:buClr>
              <a:buSzPts val="2400"/>
              <a:buNone/>
            </a:pPr>
            <a:r>
              <a:rPr i="1" lang="en-US" sz="2400"/>
              <a:t>m2=mvtnorm::rmvnorm(n=50, mean=c(65,65), sigma=matrix(c(5,-2,-2,5), ncol=2))</a:t>
            </a:r>
            <a:endParaRPr/>
          </a:p>
          <a:p>
            <a:pPr indent="0" lvl="0" marL="0" rtl="0" algn="l">
              <a:lnSpc>
                <a:spcPct val="90000"/>
              </a:lnSpc>
              <a:spcBef>
                <a:spcPts val="1000"/>
              </a:spcBef>
              <a:spcAft>
                <a:spcPts val="0"/>
              </a:spcAft>
              <a:buClr>
                <a:schemeClr val="dk1"/>
              </a:buClr>
              <a:buSzPts val="2400"/>
              <a:buNone/>
            </a:pPr>
            <a:r>
              <a:rPr i="1" lang="en-US" sz="2400"/>
              <a:t>colnames(m2)=c("Temp","Humid")</a:t>
            </a:r>
            <a:endParaRPr/>
          </a:p>
          <a:p>
            <a:pPr indent="0" lvl="0" marL="0" rtl="0" algn="l">
              <a:lnSpc>
                <a:spcPct val="90000"/>
              </a:lnSpc>
              <a:spcBef>
                <a:spcPts val="1000"/>
              </a:spcBef>
              <a:spcAft>
                <a:spcPts val="0"/>
              </a:spcAft>
              <a:buClr>
                <a:schemeClr val="dk1"/>
              </a:buClr>
              <a:buSzPts val="2400"/>
              <a:buNone/>
            </a:pPr>
            <a:r>
              <a:rPr i="1" lang="en-US" sz="2400"/>
              <a:t>m2=as.data.frame(m2)</a:t>
            </a:r>
            <a:endParaRPr/>
          </a:p>
          <a:p>
            <a:pPr indent="0" lvl="0" marL="0" rtl="0" algn="l">
              <a:lnSpc>
                <a:spcPct val="90000"/>
              </a:lnSpc>
              <a:spcBef>
                <a:spcPts val="1000"/>
              </a:spcBef>
              <a:spcAft>
                <a:spcPts val="0"/>
              </a:spcAft>
              <a:buClr>
                <a:schemeClr val="dk1"/>
              </a:buClr>
              <a:buSzPts val="2400"/>
              <a:buNone/>
            </a:pPr>
            <a:r>
              <a:rPr i="1" lang="en-US" sz="2400"/>
              <a:t>m2=m2 %&gt;% mutate(SingRate=.25*Temp+.25*Humid+rnorm(50,2,1.5))</a:t>
            </a:r>
            <a:endParaRPr/>
          </a:p>
          <a:p>
            <a:pPr indent="-228600" lvl="0" marL="228600" rtl="0" algn="l">
              <a:lnSpc>
                <a:spcPct val="90000"/>
              </a:lnSpc>
              <a:spcBef>
                <a:spcPts val="1000"/>
              </a:spcBef>
              <a:spcAft>
                <a:spcPts val="0"/>
              </a:spcAft>
              <a:buClr>
                <a:schemeClr val="dk1"/>
              </a:buClr>
              <a:buSzPts val="2800"/>
              <a:buChar char="•"/>
            </a:pPr>
            <a:r>
              <a:rPr b="1" lang="en-US"/>
              <a:t>First, plot the data!</a:t>
            </a:r>
            <a:endParaRPr/>
          </a:p>
        </p:txBody>
      </p:sp>
      <p:sp>
        <p:nvSpPr>
          <p:cNvPr id="236" name="Google Shape;236;p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838200" y="365125"/>
            <a:ext cx="651911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Plot the data</a:t>
            </a:r>
            <a:endParaRPr/>
          </a:p>
        </p:txBody>
      </p:sp>
      <p:sp>
        <p:nvSpPr>
          <p:cNvPr id="242" name="Google Shape;242;p30"/>
          <p:cNvSpPr txBox="1"/>
          <p:nvPr>
            <p:ph idx="1" type="body"/>
          </p:nvPr>
        </p:nvSpPr>
        <p:spPr>
          <a:xfrm>
            <a:off x="838200" y="1515075"/>
            <a:ext cx="6404700" cy="4259700"/>
          </a:xfrm>
          <a:prstGeom prst="rect">
            <a:avLst/>
          </a:prstGeom>
          <a:noFill/>
          <a:ln>
            <a:noFill/>
          </a:ln>
        </p:spPr>
        <p:txBody>
          <a:bodyPr anchorCtr="0" anchor="t" bIns="45700" lIns="91425" spcFirstLastPara="1" rIns="91425" wrap="square" tIns="45700">
            <a:noAutofit/>
          </a:bodyPr>
          <a:lstStyle/>
          <a:p>
            <a:pPr indent="-254000" lvl="0" marL="228600" rtl="0" algn="l">
              <a:lnSpc>
                <a:spcPct val="70000"/>
              </a:lnSpc>
              <a:spcBef>
                <a:spcPts val="0"/>
              </a:spcBef>
              <a:spcAft>
                <a:spcPts val="0"/>
              </a:spcAft>
              <a:buClr>
                <a:schemeClr val="dk1"/>
              </a:buClr>
              <a:buSzPts val="3200"/>
              <a:buChar char="•"/>
            </a:pPr>
            <a:r>
              <a:rPr b="1" lang="en-US" sz="3200" u="sng"/>
              <a:t>Q7: What do the plots suggest about the relationships between Singing Rate and Temperature and Singing Rate and Humidity?</a:t>
            </a:r>
            <a:endParaRPr sz="3200"/>
          </a:p>
          <a:p>
            <a:pPr indent="-254000" lvl="0" marL="228600" rtl="0" algn="l">
              <a:lnSpc>
                <a:spcPct val="70000"/>
              </a:lnSpc>
              <a:spcBef>
                <a:spcPts val="1000"/>
              </a:spcBef>
              <a:spcAft>
                <a:spcPts val="0"/>
              </a:spcAft>
              <a:buClr>
                <a:srgbClr val="FF0000"/>
              </a:buClr>
              <a:buSzPts val="3200"/>
              <a:buChar char="•"/>
            </a:pPr>
            <a:r>
              <a:rPr b="1" lang="en-US" sz="3200" u="sng">
                <a:solidFill>
                  <a:srgbClr val="FF0000"/>
                </a:solidFill>
              </a:rPr>
              <a:t>No pattern at all! Eek!</a:t>
            </a:r>
            <a:endParaRPr sz="3200"/>
          </a:p>
          <a:p>
            <a:pPr indent="-254000" lvl="0" marL="228600" rtl="0" algn="l">
              <a:lnSpc>
                <a:spcPct val="70000"/>
              </a:lnSpc>
              <a:spcBef>
                <a:spcPts val="1000"/>
              </a:spcBef>
              <a:spcAft>
                <a:spcPts val="0"/>
              </a:spcAft>
              <a:buClr>
                <a:schemeClr val="dk1"/>
              </a:buClr>
              <a:buSzPts val="3200"/>
              <a:buChar char="•"/>
            </a:pPr>
            <a:r>
              <a:rPr b="1" lang="en-US" sz="3200"/>
              <a:t>Is that weird since we created the data and we know Singing Rate should increase with both humidity and temperature?</a:t>
            </a:r>
            <a:endParaRPr sz="3200"/>
          </a:p>
          <a:p>
            <a:pPr indent="-254000" lvl="0" marL="228600" rtl="0" algn="l">
              <a:lnSpc>
                <a:spcPct val="70000"/>
              </a:lnSpc>
              <a:spcBef>
                <a:spcPts val="1000"/>
              </a:spcBef>
              <a:spcAft>
                <a:spcPts val="0"/>
              </a:spcAft>
              <a:buClr>
                <a:schemeClr val="dk1"/>
              </a:buClr>
              <a:buSzPts val="3200"/>
              <a:buChar char="•"/>
            </a:pPr>
            <a:r>
              <a:rPr b="1" lang="en-US" sz="3200"/>
              <a:t>What do simple models suggest?</a:t>
            </a:r>
            <a:endParaRPr sz="3200"/>
          </a:p>
          <a:p>
            <a:pPr indent="-50800" lvl="0" marL="228600" rtl="0" algn="l">
              <a:lnSpc>
                <a:spcPct val="70000"/>
              </a:lnSpc>
              <a:spcBef>
                <a:spcPts val="1000"/>
              </a:spcBef>
              <a:spcAft>
                <a:spcPts val="0"/>
              </a:spcAft>
              <a:buClr>
                <a:schemeClr val="dk1"/>
              </a:buClr>
              <a:buSzPts val="2800"/>
              <a:buNone/>
            </a:pPr>
            <a:r>
              <a:t/>
            </a:r>
            <a:endParaRPr b="1" sz="3200"/>
          </a:p>
        </p:txBody>
      </p:sp>
      <p:sp>
        <p:nvSpPr>
          <p:cNvPr id="243" name="Google Shape;243;p30"/>
          <p:cNvSpPr txBox="1"/>
          <p:nvPr/>
        </p:nvSpPr>
        <p:spPr>
          <a:xfrm>
            <a:off x="118806" y="5649467"/>
            <a:ext cx="60969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ggplot(m2,aes(y=SingRate,x=Temp,col=Humid))+geom_point(size=3)+theme_few()+</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  theme(text=element_text(size=20))+</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  scale_color_gradientn(colors = rainbow(4))</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ggplot(m2,aes(y=SingRate,x=Humid,col=Temp))+geom_point(size=3)+theme_few()+</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  theme(text=element_text(size=20))+</a:t>
            </a:r>
            <a:endParaRPr b="1" sz="1200">
              <a:solidFill>
                <a:schemeClr val="dk1"/>
              </a:solidFill>
              <a:latin typeface="Calibri"/>
              <a:ea typeface="Calibri"/>
              <a:cs typeface="Calibri"/>
              <a:sym typeface="Calibri"/>
            </a:endParaRPr>
          </a:p>
          <a:p>
            <a:pPr indent="0" lvl="0" marL="0" rtl="0" algn="l">
              <a:spcBef>
                <a:spcPts val="0"/>
              </a:spcBef>
              <a:spcAft>
                <a:spcPts val="0"/>
              </a:spcAft>
              <a:buSzPts val="1100"/>
              <a:buNone/>
            </a:pPr>
            <a:r>
              <a:rPr b="1" lang="en-US" sz="1200">
                <a:solidFill>
                  <a:schemeClr val="dk1"/>
                </a:solidFill>
                <a:latin typeface="Calibri"/>
                <a:ea typeface="Calibri"/>
                <a:cs typeface="Calibri"/>
                <a:sym typeface="Calibri"/>
              </a:rPr>
              <a:t>  scale_color_gradientn(colors = rainbow(4))</a:t>
            </a:r>
            <a:endParaRPr b="1" sz="1200">
              <a:solidFill>
                <a:schemeClr val="dk1"/>
              </a:solidFill>
              <a:latin typeface="Calibri"/>
              <a:ea typeface="Calibri"/>
              <a:cs typeface="Calibri"/>
              <a:sym typeface="Calibri"/>
            </a:endParaRPr>
          </a:p>
        </p:txBody>
      </p:sp>
      <p:sp>
        <p:nvSpPr>
          <p:cNvPr id="244" name="Google Shape;244;p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5" name="Google Shape;245;p30"/>
          <p:cNvPicPr preferRelativeResize="0"/>
          <p:nvPr/>
        </p:nvPicPr>
        <p:blipFill>
          <a:blip r:embed="rId3">
            <a:alphaModFix/>
          </a:blip>
          <a:stretch>
            <a:fillRect/>
          </a:stretch>
        </p:blipFill>
        <p:spPr>
          <a:xfrm>
            <a:off x="7509711" y="152400"/>
            <a:ext cx="4246030" cy="3238498"/>
          </a:xfrm>
          <a:prstGeom prst="rect">
            <a:avLst/>
          </a:prstGeom>
          <a:noFill/>
          <a:ln>
            <a:noFill/>
          </a:ln>
        </p:spPr>
      </p:pic>
      <p:pic>
        <p:nvPicPr>
          <p:cNvPr id="246" name="Google Shape;246;p30"/>
          <p:cNvPicPr preferRelativeResize="0"/>
          <p:nvPr/>
        </p:nvPicPr>
        <p:blipFill>
          <a:blip r:embed="rId4">
            <a:alphaModFix/>
          </a:blip>
          <a:stretch>
            <a:fillRect/>
          </a:stretch>
        </p:blipFill>
        <p:spPr>
          <a:xfrm>
            <a:off x="7509700" y="3535800"/>
            <a:ext cx="4246053" cy="3238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2 simple univariate models</a:t>
            </a:r>
            <a:endParaRPr/>
          </a:p>
        </p:txBody>
      </p:sp>
      <p:sp>
        <p:nvSpPr>
          <p:cNvPr id="252" name="Google Shape;252;p31"/>
          <p:cNvSpPr txBox="1"/>
          <p:nvPr>
            <p:ph idx="1" type="body"/>
          </p:nvPr>
        </p:nvSpPr>
        <p:spPr>
          <a:xfrm>
            <a:off x="838200" y="1825625"/>
            <a:ext cx="6368716"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a:t>Singing rate vs Temperature &amp; humidity:</a:t>
            </a:r>
            <a:endParaRPr/>
          </a:p>
          <a:p>
            <a:pPr indent="0" lvl="0" marL="0" rtl="0" algn="l">
              <a:lnSpc>
                <a:spcPct val="90000"/>
              </a:lnSpc>
              <a:spcBef>
                <a:spcPts val="1000"/>
              </a:spcBef>
              <a:spcAft>
                <a:spcPts val="0"/>
              </a:spcAft>
              <a:buClr>
                <a:schemeClr val="dk1"/>
              </a:buClr>
              <a:buSzPct val="100000"/>
              <a:buNone/>
            </a:pPr>
            <a:r>
              <a:rPr b="1" i="1" lang="en-US" sz="2400"/>
              <a:t>f1=lm(SingRate~Temp,data=m2);summary(f1)</a:t>
            </a:r>
            <a:endParaRPr/>
          </a:p>
          <a:p>
            <a:pPr indent="0" lvl="0" marL="0" rtl="0" algn="l">
              <a:lnSpc>
                <a:spcPct val="90000"/>
              </a:lnSpc>
              <a:spcBef>
                <a:spcPts val="1000"/>
              </a:spcBef>
              <a:spcAft>
                <a:spcPts val="0"/>
              </a:spcAft>
              <a:buClr>
                <a:schemeClr val="dk1"/>
              </a:buClr>
              <a:buSzPct val="100000"/>
              <a:buNone/>
            </a:pPr>
            <a:r>
              <a:rPr b="1" i="1" lang="en-US" sz="2400"/>
              <a:t>f2=lm(SingRate~Humid,data=m2);summary(f2)</a:t>
            </a:r>
            <a:endParaRPr/>
          </a:p>
          <a:p>
            <a:pPr indent="-228600" lvl="0" marL="228600" rtl="0" algn="l">
              <a:lnSpc>
                <a:spcPct val="90000"/>
              </a:lnSpc>
              <a:spcBef>
                <a:spcPts val="1000"/>
              </a:spcBef>
              <a:spcAft>
                <a:spcPts val="0"/>
              </a:spcAft>
              <a:buClr>
                <a:schemeClr val="dk1"/>
              </a:buClr>
              <a:buSzPct val="100000"/>
              <a:buChar char="•"/>
            </a:pPr>
            <a:r>
              <a:rPr b="1" lang="en-US" u="sng"/>
              <a:t>Q8: What are the slopes? Do they match the values we used to make the data (0.25)? What should we try next?</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Temp: 0.13 (95% CI: -0.05,0.31)</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Humid: 0.099 (95% CI: -0.07,0.27)</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Sort of (CIs include real values but barely)</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Fit a model with both!</a:t>
            </a:r>
            <a:endParaRPr/>
          </a:p>
          <a:p>
            <a:pPr indent="-64135" lvl="0" marL="228600" rtl="0" algn="l">
              <a:lnSpc>
                <a:spcPct val="90000"/>
              </a:lnSpc>
              <a:spcBef>
                <a:spcPts val="1000"/>
              </a:spcBef>
              <a:spcAft>
                <a:spcPts val="0"/>
              </a:spcAft>
              <a:buClr>
                <a:schemeClr val="dk1"/>
              </a:buClr>
              <a:buSzPct val="100000"/>
              <a:buNone/>
            </a:pPr>
            <a:r>
              <a:t/>
            </a:r>
            <a:endParaRPr b="1"/>
          </a:p>
          <a:p>
            <a:pPr indent="0" lvl="0" marL="0" rtl="0" algn="l">
              <a:lnSpc>
                <a:spcPct val="90000"/>
              </a:lnSpc>
              <a:spcBef>
                <a:spcPts val="1000"/>
              </a:spcBef>
              <a:spcAft>
                <a:spcPts val="0"/>
              </a:spcAft>
              <a:buClr>
                <a:schemeClr val="dk1"/>
              </a:buClr>
              <a:buSzPct val="100000"/>
              <a:buNone/>
            </a:pPr>
            <a:r>
              <a:t/>
            </a:r>
            <a:endParaRPr b="1"/>
          </a:p>
        </p:txBody>
      </p:sp>
      <p:pic>
        <p:nvPicPr>
          <p:cNvPr id="253" name="Google Shape;253;p31"/>
          <p:cNvPicPr preferRelativeResize="0"/>
          <p:nvPr/>
        </p:nvPicPr>
        <p:blipFill rotWithShape="1">
          <a:blip r:embed="rId3">
            <a:alphaModFix/>
          </a:blip>
          <a:srcRect b="0" l="0" r="0" t="0"/>
          <a:stretch/>
        </p:blipFill>
        <p:spPr>
          <a:xfrm>
            <a:off x="7979947" y="3392969"/>
            <a:ext cx="4049675" cy="1582089"/>
          </a:xfrm>
          <a:prstGeom prst="rect">
            <a:avLst/>
          </a:prstGeom>
          <a:noFill/>
          <a:ln>
            <a:noFill/>
          </a:ln>
        </p:spPr>
      </p:pic>
      <p:pic>
        <p:nvPicPr>
          <p:cNvPr id="254" name="Google Shape;254;p31"/>
          <p:cNvPicPr preferRelativeResize="0"/>
          <p:nvPr/>
        </p:nvPicPr>
        <p:blipFill rotWithShape="1">
          <a:blip r:embed="rId4">
            <a:alphaModFix/>
          </a:blip>
          <a:srcRect b="0" l="0" r="0" t="0"/>
          <a:stretch/>
        </p:blipFill>
        <p:spPr>
          <a:xfrm>
            <a:off x="7898731" y="5105681"/>
            <a:ext cx="4111547" cy="1632614"/>
          </a:xfrm>
          <a:prstGeom prst="rect">
            <a:avLst/>
          </a:prstGeom>
          <a:noFill/>
          <a:ln>
            <a:noFill/>
          </a:ln>
        </p:spPr>
      </p:pic>
      <p:sp>
        <p:nvSpPr>
          <p:cNvPr id="255" name="Google Shape;255;p3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6" name="Google Shape;256;p31"/>
          <p:cNvPicPr preferRelativeResize="0"/>
          <p:nvPr/>
        </p:nvPicPr>
        <p:blipFill>
          <a:blip r:embed="rId5">
            <a:alphaModFix/>
          </a:blip>
          <a:stretch>
            <a:fillRect/>
          </a:stretch>
        </p:blipFill>
        <p:spPr>
          <a:xfrm>
            <a:off x="7509711" y="152400"/>
            <a:ext cx="4246030" cy="32384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838200" y="37106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 regression: goals</a:t>
            </a:r>
            <a:endParaRPr/>
          </a:p>
        </p:txBody>
      </p:sp>
      <p:sp>
        <p:nvSpPr>
          <p:cNvPr id="92" name="Google Shape;92;p14"/>
          <p:cNvSpPr txBox="1"/>
          <p:nvPr>
            <p:ph idx="1" type="body"/>
          </p:nvPr>
        </p:nvSpPr>
        <p:spPr>
          <a:xfrm>
            <a:off x="838200" y="1831563"/>
            <a:ext cx="10515600" cy="4351338"/>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lang="en-US"/>
              <a:t>Analyze variation in a response variable using </a:t>
            </a:r>
            <a:r>
              <a:rPr b="1" lang="en-US"/>
              <a:t>multiple predictors</a:t>
            </a:r>
            <a:r>
              <a:rPr lang="en-US"/>
              <a:t>, and properly interpret the results!</a:t>
            </a:r>
            <a:endParaRPr/>
          </a:p>
          <a:p>
            <a:pPr indent="-240030" lvl="1" marL="685800" rtl="0" algn="l">
              <a:lnSpc>
                <a:spcPct val="90000"/>
              </a:lnSpc>
              <a:spcBef>
                <a:spcPts val="500"/>
              </a:spcBef>
              <a:spcAft>
                <a:spcPts val="0"/>
              </a:spcAft>
              <a:buClr>
                <a:schemeClr val="dk1"/>
              </a:buClr>
              <a:buSzPts val="2400"/>
              <a:buChar char="•"/>
            </a:pPr>
            <a:r>
              <a:rPr lang="en-US"/>
              <a:t>Often, we want to ask, which, if any, of these n variables </a:t>
            </a:r>
            <a:r>
              <a:rPr i="1" lang="en-US"/>
              <a:t>influence the response more than expected by chance</a:t>
            </a:r>
            <a:r>
              <a:rPr lang="en-US"/>
              <a:t>, and </a:t>
            </a:r>
            <a:r>
              <a:rPr i="1" lang="en-US"/>
              <a:t>what is the effect of each predictor on variation in the response</a:t>
            </a:r>
            <a:r>
              <a:rPr lang="en-US"/>
              <a:t>?</a:t>
            </a:r>
            <a:endParaRPr/>
          </a:p>
          <a:p>
            <a:pPr indent="-241934" lvl="0" marL="228600" rtl="0" algn="l">
              <a:lnSpc>
                <a:spcPct val="90000"/>
              </a:lnSpc>
              <a:spcBef>
                <a:spcPts val="1000"/>
              </a:spcBef>
              <a:spcAft>
                <a:spcPts val="0"/>
              </a:spcAft>
              <a:buClr>
                <a:schemeClr val="dk1"/>
              </a:buClr>
              <a:buSzPts val="2800"/>
              <a:buChar char="•"/>
            </a:pPr>
            <a:r>
              <a:rPr lang="en-US"/>
              <a:t>In well designed </a:t>
            </a:r>
            <a:r>
              <a:rPr lang="en-US" u="sng"/>
              <a:t>experiments</a:t>
            </a:r>
            <a:r>
              <a:rPr lang="en-US"/>
              <a:t> this is usually easy; In </a:t>
            </a:r>
            <a:r>
              <a:rPr lang="en-US" u="sng"/>
              <a:t>observational</a:t>
            </a:r>
            <a:r>
              <a:rPr lang="en-US"/>
              <a:t> data it can be VERY hard to interpret the results and it’s usually impossible to fully attribute variation to individual variables</a:t>
            </a:r>
            <a:endParaRPr/>
          </a:p>
          <a:p>
            <a:pPr indent="-241934" lvl="0" marL="228600" rtl="0" algn="l">
              <a:lnSpc>
                <a:spcPct val="90000"/>
              </a:lnSpc>
              <a:spcBef>
                <a:spcPts val="1000"/>
              </a:spcBef>
              <a:spcAft>
                <a:spcPts val="0"/>
              </a:spcAft>
              <a:buClr>
                <a:schemeClr val="dk1"/>
              </a:buClr>
              <a:buSzPts val="2800"/>
              <a:buChar char="•"/>
            </a:pPr>
            <a:r>
              <a:rPr lang="en-US"/>
              <a:t>This is because if there is correlation among your predictor variables, this can make it difficult/impossible to tell which variable is actually linked to the response and which is a spurious/accidental correlation!</a:t>
            </a:r>
            <a:endParaRPr/>
          </a:p>
          <a:p>
            <a:pPr indent="-241934" lvl="0" marL="228600" rtl="0" algn="l">
              <a:lnSpc>
                <a:spcPct val="90000"/>
              </a:lnSpc>
              <a:spcBef>
                <a:spcPts val="1000"/>
              </a:spcBef>
              <a:spcAft>
                <a:spcPts val="0"/>
              </a:spcAft>
              <a:buClr>
                <a:schemeClr val="dk1"/>
              </a:buClr>
              <a:buSzPts val="2800"/>
              <a:buChar char="•"/>
            </a:pPr>
            <a:r>
              <a:rPr lang="en-US"/>
              <a:t>We’ll examine this challenge, in detail, through some examples.</a:t>
            </a:r>
            <a:endParaRPr/>
          </a:p>
        </p:txBody>
      </p:sp>
      <p:sp>
        <p:nvSpPr>
          <p:cNvPr id="93" name="Google Shape;93;p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838200" y="365125"/>
            <a:ext cx="671642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 regression model</a:t>
            </a:r>
            <a:endParaRPr/>
          </a:p>
        </p:txBody>
      </p:sp>
      <p:sp>
        <p:nvSpPr>
          <p:cNvPr id="262" name="Google Shape;262;p32"/>
          <p:cNvSpPr txBox="1"/>
          <p:nvPr>
            <p:ph idx="1" type="body"/>
          </p:nvPr>
        </p:nvSpPr>
        <p:spPr>
          <a:xfrm>
            <a:off x="838200" y="1825625"/>
            <a:ext cx="6440905"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b="1" lang="en-US"/>
              <a:t>Let’s put both predictors in at the same time:</a:t>
            </a:r>
            <a:endParaRPr/>
          </a:p>
          <a:p>
            <a:pPr indent="0" lvl="0" marL="0" rtl="0" algn="l">
              <a:lnSpc>
                <a:spcPct val="90000"/>
              </a:lnSpc>
              <a:spcBef>
                <a:spcPts val="1000"/>
              </a:spcBef>
              <a:spcAft>
                <a:spcPts val="0"/>
              </a:spcAft>
              <a:buClr>
                <a:schemeClr val="dk1"/>
              </a:buClr>
              <a:buSzPct val="100000"/>
              <a:buNone/>
            </a:pPr>
            <a:r>
              <a:rPr b="1" i="1" lang="en-US" sz="2400"/>
              <a:t>f3=lm(SingRate~Temp+Humid,data=m2); summary(f3)</a:t>
            </a:r>
            <a:endParaRPr/>
          </a:p>
          <a:p>
            <a:pPr indent="-228600" lvl="0" marL="228600" rtl="0" algn="l">
              <a:lnSpc>
                <a:spcPct val="90000"/>
              </a:lnSpc>
              <a:spcBef>
                <a:spcPts val="1000"/>
              </a:spcBef>
              <a:spcAft>
                <a:spcPts val="0"/>
              </a:spcAft>
              <a:buClr>
                <a:schemeClr val="dk1"/>
              </a:buClr>
              <a:buSzPct val="100000"/>
              <a:buChar char="•"/>
            </a:pPr>
            <a:r>
              <a:rPr b="1" lang="en-US" u="sng"/>
              <a:t>Q9: What does this model suggest? What are the slopes &amp; P-values? Do they match the values we used to make the data (0.25)? Why did we get these results and why are they different from the univariate relationships?</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Temp: 0.22 (95% CI: 0.02,0.42)</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Humid: 0.19 (95% CI: 0.01,0.37)</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Much better (estimates much closer to true values)</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Because the two predictors are negatively correlated! (see next slide)</a:t>
            </a:r>
            <a:endParaRPr b="1" u="sng"/>
          </a:p>
        </p:txBody>
      </p:sp>
      <p:pic>
        <p:nvPicPr>
          <p:cNvPr id="263" name="Google Shape;263;p32"/>
          <p:cNvPicPr preferRelativeResize="0"/>
          <p:nvPr/>
        </p:nvPicPr>
        <p:blipFill rotWithShape="1">
          <a:blip r:embed="rId3">
            <a:alphaModFix/>
          </a:blip>
          <a:srcRect b="0" l="0" r="0" t="0"/>
          <a:stretch/>
        </p:blipFill>
        <p:spPr>
          <a:xfrm>
            <a:off x="7554623" y="3543301"/>
            <a:ext cx="4613076" cy="1893720"/>
          </a:xfrm>
          <a:prstGeom prst="rect">
            <a:avLst/>
          </a:prstGeom>
          <a:noFill/>
          <a:ln>
            <a:noFill/>
          </a:ln>
        </p:spPr>
      </p:pic>
      <p:sp>
        <p:nvSpPr>
          <p:cNvPr id="264" name="Google Shape;264;p3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5" name="Google Shape;265;p32"/>
          <p:cNvPicPr preferRelativeResize="0"/>
          <p:nvPr/>
        </p:nvPicPr>
        <p:blipFill>
          <a:blip r:embed="rId4">
            <a:alphaModFix/>
          </a:blip>
          <a:stretch>
            <a:fillRect/>
          </a:stretch>
        </p:blipFill>
        <p:spPr>
          <a:xfrm>
            <a:off x="7509711" y="152400"/>
            <a:ext cx="4246030" cy="32384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838200" y="316997"/>
            <a:ext cx="1091097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US" sz="3600"/>
              <a:t>Multiple regression with correlations among predictors</a:t>
            </a:r>
            <a:endParaRPr/>
          </a:p>
        </p:txBody>
      </p:sp>
      <p:sp>
        <p:nvSpPr>
          <p:cNvPr id="271" name="Google Shape;271;p33"/>
          <p:cNvSpPr txBox="1"/>
          <p:nvPr>
            <p:ph idx="1" type="body"/>
          </p:nvPr>
        </p:nvSpPr>
        <p:spPr>
          <a:xfrm>
            <a:off x="838200" y="1639134"/>
            <a:ext cx="6043863" cy="4809791"/>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a:t>If </a:t>
            </a:r>
            <a:r>
              <a:rPr lang="en-US" u="sng"/>
              <a:t>predictors are correlated</a:t>
            </a:r>
            <a:r>
              <a:rPr lang="en-US"/>
              <a:t> (see figure!), </a:t>
            </a:r>
            <a:r>
              <a:rPr lang="en-US" u="sng"/>
              <a:t>multiple regression slopes</a:t>
            </a:r>
            <a:r>
              <a:rPr lang="en-US"/>
              <a:t> are often </a:t>
            </a:r>
            <a:r>
              <a:rPr lang="en-US" u="sng"/>
              <a:t>very different </a:t>
            </a:r>
            <a:r>
              <a:rPr lang="en-US"/>
              <a:t>than in </a:t>
            </a:r>
            <a:r>
              <a:rPr lang="en-US" u="sng"/>
              <a:t>univariate analyses</a:t>
            </a:r>
            <a:r>
              <a:rPr lang="en-US"/>
              <a:t> (plots can look weird!)</a:t>
            </a:r>
            <a:endParaRPr/>
          </a:p>
          <a:p>
            <a:pPr indent="-228600" lvl="0" marL="228600" rtl="0" algn="l">
              <a:lnSpc>
                <a:spcPct val="90000"/>
              </a:lnSpc>
              <a:spcBef>
                <a:spcPts val="1000"/>
              </a:spcBef>
              <a:spcAft>
                <a:spcPts val="0"/>
              </a:spcAft>
              <a:buClr>
                <a:schemeClr val="dk1"/>
              </a:buClr>
              <a:buSzPct val="100000"/>
              <a:buChar char="•"/>
            </a:pPr>
            <a:r>
              <a:rPr lang="en-US"/>
              <a:t>If </a:t>
            </a:r>
            <a:r>
              <a:rPr lang="en-US" u="sng"/>
              <a:t>predictors are negatively correlated</a:t>
            </a:r>
            <a:r>
              <a:rPr lang="en-US"/>
              <a:t> and both </a:t>
            </a:r>
            <a:r>
              <a:rPr lang="en-US" u="sng"/>
              <a:t>are positively related to response</a:t>
            </a:r>
            <a:r>
              <a:rPr lang="en-US"/>
              <a:t> (as we had here), then the 2 </a:t>
            </a:r>
            <a:r>
              <a:rPr lang="en-US" u="sng"/>
              <a:t>predictors mask each others’ effects</a:t>
            </a:r>
            <a:r>
              <a:rPr lang="en-US"/>
              <a:t> &amp; they are less detectable </a:t>
            </a:r>
            <a:r>
              <a:rPr lang="en-US" u="sng"/>
              <a:t>in univariate regressions (and x-y plots!!!)</a:t>
            </a:r>
            <a:endParaRPr u="sng"/>
          </a:p>
          <a:p>
            <a:pPr indent="-228600" lvl="0" marL="228600" rtl="0" algn="l">
              <a:lnSpc>
                <a:spcPct val="90000"/>
              </a:lnSpc>
              <a:spcBef>
                <a:spcPts val="1000"/>
              </a:spcBef>
              <a:spcAft>
                <a:spcPts val="0"/>
              </a:spcAft>
              <a:buClr>
                <a:schemeClr val="dk1"/>
              </a:buClr>
              <a:buSzPct val="100000"/>
              <a:buChar char="•"/>
            </a:pPr>
            <a:r>
              <a:rPr lang="en-US"/>
              <a:t>If </a:t>
            </a:r>
            <a:r>
              <a:rPr lang="en-US" u="sng"/>
              <a:t>predictors are positively correlated</a:t>
            </a:r>
            <a:r>
              <a:rPr lang="en-US"/>
              <a:t> and both </a:t>
            </a:r>
            <a:r>
              <a:rPr lang="en-US" u="sng"/>
              <a:t>are positively related to respons</a:t>
            </a:r>
            <a:r>
              <a:rPr lang="en-US"/>
              <a:t>e, then the two </a:t>
            </a:r>
            <a:r>
              <a:rPr lang="en-US" u="sng"/>
              <a:t>predictors are partially redundant</a:t>
            </a:r>
            <a:r>
              <a:rPr lang="en-US"/>
              <a:t> and their significance in multiple regression will be lower than in univariate regression</a:t>
            </a:r>
            <a:endParaRPr/>
          </a:p>
          <a:p>
            <a:pPr indent="-228600" lvl="0" marL="228600" rtl="0" algn="l">
              <a:lnSpc>
                <a:spcPct val="90000"/>
              </a:lnSpc>
              <a:spcBef>
                <a:spcPts val="1000"/>
              </a:spcBef>
              <a:spcAft>
                <a:spcPts val="0"/>
              </a:spcAft>
              <a:buClr>
                <a:schemeClr val="dk1"/>
              </a:buClr>
              <a:buSzPct val="100000"/>
              <a:buChar char="•"/>
            </a:pPr>
            <a:r>
              <a:rPr b="1" lang="en-US"/>
              <a:t>I’ll show extreme examples of both later</a:t>
            </a:r>
            <a:endParaRPr b="1"/>
          </a:p>
          <a:p>
            <a:pPr indent="-228600" lvl="0" marL="228600" rtl="0" algn="l">
              <a:lnSpc>
                <a:spcPct val="90000"/>
              </a:lnSpc>
              <a:spcBef>
                <a:spcPts val="1000"/>
              </a:spcBef>
              <a:spcAft>
                <a:spcPts val="0"/>
              </a:spcAft>
              <a:buClr>
                <a:schemeClr val="dk1"/>
              </a:buClr>
              <a:buSzPct val="100000"/>
              <a:buChar char="•"/>
            </a:pPr>
            <a:r>
              <a:rPr b="1" lang="en-US"/>
              <a:t>First, let’s understand how we get slopes in multiple regression</a:t>
            </a:r>
            <a:endParaRPr b="1"/>
          </a:p>
          <a:p>
            <a:pPr indent="-110490" lvl="1" marL="685800" rtl="0" algn="l">
              <a:lnSpc>
                <a:spcPct val="90000"/>
              </a:lnSpc>
              <a:spcBef>
                <a:spcPts val="500"/>
              </a:spcBef>
              <a:spcAft>
                <a:spcPts val="0"/>
              </a:spcAft>
              <a:buClr>
                <a:schemeClr val="dk1"/>
              </a:buClr>
              <a:buSzPct val="100000"/>
              <a:buNone/>
            </a:pPr>
            <a:r>
              <a:t/>
            </a:r>
            <a:endParaRPr b="1"/>
          </a:p>
        </p:txBody>
      </p:sp>
      <p:pic>
        <p:nvPicPr>
          <p:cNvPr id="272" name="Google Shape;272;p33"/>
          <p:cNvPicPr preferRelativeResize="0"/>
          <p:nvPr/>
        </p:nvPicPr>
        <p:blipFill rotWithShape="1">
          <a:blip r:embed="rId3">
            <a:alphaModFix/>
          </a:blip>
          <a:srcRect b="0" l="0" r="0" t="0"/>
          <a:stretch/>
        </p:blipFill>
        <p:spPr>
          <a:xfrm>
            <a:off x="7087957" y="1825624"/>
            <a:ext cx="4885194" cy="3507205"/>
          </a:xfrm>
          <a:prstGeom prst="rect">
            <a:avLst/>
          </a:prstGeom>
          <a:noFill/>
          <a:ln>
            <a:noFill/>
          </a:ln>
        </p:spPr>
      </p:pic>
      <p:sp>
        <p:nvSpPr>
          <p:cNvPr id="273" name="Google Shape;273;p33"/>
          <p:cNvSpPr txBox="1"/>
          <p:nvPr/>
        </p:nvSpPr>
        <p:spPr>
          <a:xfrm>
            <a:off x="6459461" y="6077096"/>
            <a:ext cx="5722515"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ggplot(m2,aes(y=Temp,x=Humid))+geom_point(size=3)+theme_few()+</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  theme(axis.title=element_text(size=20),axis.text=element_text(size=20))+</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  ggpubr::stat_cor(label.x=58,label.y=60,size=6)</a:t>
            </a:r>
            <a:endParaRPr/>
          </a:p>
        </p:txBody>
      </p:sp>
      <p:sp>
        <p:nvSpPr>
          <p:cNvPr id="274" name="Google Shape;274;p3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How are slopes calculated in multiple regression?</a:t>
            </a:r>
            <a:endParaRPr/>
          </a:p>
        </p:txBody>
      </p:sp>
      <p:sp>
        <p:nvSpPr>
          <p:cNvPr id="280" name="Google Shape;280;p34"/>
          <p:cNvSpPr txBox="1"/>
          <p:nvPr>
            <p:ph idx="1" type="body"/>
          </p:nvPr>
        </p:nvSpPr>
        <p:spPr>
          <a:xfrm>
            <a:off x="838200" y="1825625"/>
            <a:ext cx="10515600" cy="5032500"/>
          </a:xfrm>
          <a:prstGeom prst="rect">
            <a:avLst/>
          </a:prstGeom>
          <a:noFill/>
          <a:ln>
            <a:noFill/>
          </a:ln>
        </p:spPr>
        <p:txBody>
          <a:bodyPr anchorCtr="0" anchor="t" bIns="45700" lIns="91425" spcFirstLastPara="1" rIns="91425" wrap="square" tIns="45700">
            <a:normAutofit lnSpcReduction="10000"/>
          </a:bodyPr>
          <a:lstStyle/>
          <a:p>
            <a:pPr indent="-241934" lvl="0" marL="228600" rtl="0" algn="l">
              <a:lnSpc>
                <a:spcPct val="90000"/>
              </a:lnSpc>
              <a:spcBef>
                <a:spcPts val="0"/>
              </a:spcBef>
              <a:spcAft>
                <a:spcPts val="0"/>
              </a:spcAft>
              <a:buClr>
                <a:schemeClr val="dk1"/>
              </a:buClr>
              <a:buSzPts val="2800"/>
              <a:buChar char="•"/>
            </a:pPr>
            <a:r>
              <a:rPr b="1" lang="en-US"/>
              <a:t>When you fit multiple predictors, Y = c</a:t>
            </a:r>
            <a:r>
              <a:rPr b="1" baseline="-25000" lang="en-US"/>
              <a:t>0</a:t>
            </a:r>
            <a:r>
              <a:rPr b="1" lang="en-US"/>
              <a:t>+c</a:t>
            </a:r>
            <a:r>
              <a:rPr b="1" baseline="-25000" lang="en-US"/>
              <a:t>1</a:t>
            </a:r>
            <a:r>
              <a:rPr b="1" lang="en-US"/>
              <a:t>x</a:t>
            </a:r>
            <a:r>
              <a:rPr b="1" baseline="-25000" lang="en-US"/>
              <a:t>1</a:t>
            </a:r>
            <a:r>
              <a:rPr b="1" lang="en-US"/>
              <a:t>+c</a:t>
            </a:r>
            <a:r>
              <a:rPr b="1" baseline="-25000" lang="en-US"/>
              <a:t>2</a:t>
            </a:r>
            <a:r>
              <a:rPr b="1" lang="en-US"/>
              <a:t>x</a:t>
            </a:r>
            <a:r>
              <a:rPr b="1" baseline="-25000" lang="en-US"/>
              <a:t>2</a:t>
            </a:r>
            <a:r>
              <a:rPr b="1" lang="en-US"/>
              <a:t>, lm() reports what are called Type III sum of squares. In essence, the results indicate the additional “unique” impact of a given variable after the others have been taken into account.</a:t>
            </a:r>
            <a:endParaRPr/>
          </a:p>
          <a:p>
            <a:pPr indent="-241934" lvl="0" marL="228600" rtl="0" algn="l">
              <a:lnSpc>
                <a:spcPct val="90000"/>
              </a:lnSpc>
              <a:spcBef>
                <a:spcPts val="1000"/>
              </a:spcBef>
              <a:spcAft>
                <a:spcPts val="0"/>
              </a:spcAft>
              <a:buClr>
                <a:schemeClr val="dk1"/>
              </a:buClr>
              <a:buSzPts val="2800"/>
              <a:buChar char="•"/>
            </a:pPr>
            <a:r>
              <a:rPr b="1" lang="en-US"/>
              <a:t>Specifically, the slope of a given predictor (e.g. x</a:t>
            </a:r>
            <a:r>
              <a:rPr b="1" baseline="-25000" lang="en-US"/>
              <a:t>1</a:t>
            </a:r>
            <a:r>
              <a:rPr b="1" lang="en-US"/>
              <a:t>) in a multiple regression is the same as:</a:t>
            </a:r>
            <a:endParaRPr/>
          </a:p>
          <a:p>
            <a:pPr indent="-240030" lvl="1" marL="685800" rtl="0" algn="l">
              <a:lnSpc>
                <a:spcPct val="90000"/>
              </a:lnSpc>
              <a:spcBef>
                <a:spcPts val="500"/>
              </a:spcBef>
              <a:spcAft>
                <a:spcPts val="0"/>
              </a:spcAft>
              <a:buClr>
                <a:schemeClr val="dk1"/>
              </a:buClr>
              <a:buSzPts val="2400"/>
              <a:buChar char="•"/>
            </a:pPr>
            <a:r>
              <a:rPr b="1" lang="en-US"/>
              <a:t>lm(resid(lm(Y~x</a:t>
            </a:r>
            <a:r>
              <a:rPr b="1" baseline="-25000" lang="en-US"/>
              <a:t>2</a:t>
            </a:r>
            <a:r>
              <a:rPr b="1" lang="en-US"/>
              <a:t>))~resid(x</a:t>
            </a:r>
            <a:r>
              <a:rPr b="1" baseline="-25000" lang="en-US"/>
              <a:t>1</a:t>
            </a:r>
            <a:r>
              <a:rPr b="1" lang="en-US"/>
              <a:t>~x</a:t>
            </a:r>
            <a:r>
              <a:rPr b="1" baseline="-25000" lang="en-US"/>
              <a:t>2</a:t>
            </a:r>
            <a:r>
              <a:rPr b="1" lang="en-US"/>
              <a:t>))</a:t>
            </a:r>
            <a:endParaRPr/>
          </a:p>
          <a:p>
            <a:pPr indent="-240030" lvl="1" marL="685800" rtl="0" algn="l">
              <a:lnSpc>
                <a:spcPct val="90000"/>
              </a:lnSpc>
              <a:spcBef>
                <a:spcPts val="500"/>
              </a:spcBef>
              <a:spcAft>
                <a:spcPts val="0"/>
              </a:spcAft>
              <a:buClr>
                <a:schemeClr val="dk1"/>
              </a:buClr>
              <a:buSzPts val="2400"/>
              <a:buChar char="•"/>
            </a:pPr>
            <a:r>
              <a:rPr b="1" lang="en-US"/>
              <a:t>I showed you this once before (cricket chirping rate, temperature, and female density!)</a:t>
            </a:r>
            <a:endParaRPr/>
          </a:p>
          <a:p>
            <a:pPr indent="-241934" lvl="0" marL="228600" rtl="0" algn="l">
              <a:lnSpc>
                <a:spcPct val="90000"/>
              </a:lnSpc>
              <a:spcBef>
                <a:spcPts val="1000"/>
              </a:spcBef>
              <a:spcAft>
                <a:spcPts val="0"/>
              </a:spcAft>
              <a:buClr>
                <a:schemeClr val="dk1"/>
              </a:buClr>
              <a:buSzPts val="2800"/>
              <a:buChar char="•"/>
            </a:pPr>
            <a:r>
              <a:rPr b="1" lang="en-US"/>
              <a:t>Including more variables can change the slope and make a given variable increase or decrease in significance depending on whether the new variables are correlated with a given variable and explain some of the same variation in Y. Let’s say that another way…</a:t>
            </a:r>
            <a:endParaRPr/>
          </a:p>
        </p:txBody>
      </p:sp>
      <p:sp>
        <p:nvSpPr>
          <p:cNvPr id="281" name="Google Shape;281;p3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120925" y="365125"/>
            <a:ext cx="11820900" cy="798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Slopes in multiple regression, partial correlations</a:t>
            </a:r>
            <a:endParaRPr/>
          </a:p>
        </p:txBody>
      </p:sp>
      <p:sp>
        <p:nvSpPr>
          <p:cNvPr id="287" name="Google Shape;287;p35"/>
          <p:cNvSpPr txBox="1"/>
          <p:nvPr>
            <p:ph idx="1" type="body"/>
          </p:nvPr>
        </p:nvSpPr>
        <p:spPr>
          <a:xfrm>
            <a:off x="838200" y="1281675"/>
            <a:ext cx="10515600" cy="5439600"/>
          </a:xfrm>
          <a:prstGeom prst="rect">
            <a:avLst/>
          </a:prstGeom>
          <a:noFill/>
          <a:ln>
            <a:noFill/>
          </a:ln>
        </p:spPr>
        <p:txBody>
          <a:bodyPr anchorCtr="0" anchor="t" bIns="45700" lIns="91425" spcFirstLastPara="1" rIns="91425" wrap="square" tIns="45700">
            <a:normAutofit fontScale="92500" lnSpcReduction="10000"/>
          </a:bodyPr>
          <a:lstStyle/>
          <a:p>
            <a:pPr indent="-241934" lvl="0" marL="228600" rtl="0" algn="l">
              <a:lnSpc>
                <a:spcPct val="90000"/>
              </a:lnSpc>
              <a:spcBef>
                <a:spcPts val="0"/>
              </a:spcBef>
              <a:spcAft>
                <a:spcPts val="0"/>
              </a:spcAft>
              <a:buClr>
                <a:schemeClr val="dk1"/>
              </a:buClr>
              <a:buSzPct val="100000"/>
              <a:buChar char="•"/>
            </a:pPr>
            <a:r>
              <a:rPr b="1" lang="en-US"/>
              <a:t>In multiple regression, the slopes for each predictor are the “unique” contribution of that predictor on the response, when other predictors are accounted for in </a:t>
            </a:r>
            <a:r>
              <a:rPr b="1" lang="en-US" u="sng"/>
              <a:t>both the response and the predictor</a:t>
            </a:r>
            <a:r>
              <a:rPr b="1" lang="en-US"/>
              <a:t>! That’s complicated.</a:t>
            </a:r>
            <a:endParaRPr/>
          </a:p>
          <a:p>
            <a:pPr indent="-241934" lvl="0" marL="228600" rtl="0" algn="l">
              <a:lnSpc>
                <a:spcPct val="90000"/>
              </a:lnSpc>
              <a:spcBef>
                <a:spcPts val="1000"/>
              </a:spcBef>
              <a:spcAft>
                <a:spcPts val="0"/>
              </a:spcAft>
              <a:buClr>
                <a:schemeClr val="dk1"/>
              </a:buClr>
              <a:buSzPct val="100000"/>
              <a:buChar char="•"/>
            </a:pPr>
            <a:r>
              <a:rPr b="1" lang="en-US"/>
              <a:t>In a regression of Y ~x</a:t>
            </a:r>
            <a:r>
              <a:rPr b="1" baseline="-25000" lang="en-US"/>
              <a:t>1</a:t>
            </a:r>
            <a:r>
              <a:rPr b="1" lang="en-US"/>
              <a:t>+x</a:t>
            </a:r>
            <a:r>
              <a:rPr b="1" baseline="-25000" lang="en-US"/>
              <a:t>2</a:t>
            </a:r>
            <a:r>
              <a:rPr b="1" lang="en-US"/>
              <a:t>, the slope of x</a:t>
            </a:r>
            <a:r>
              <a:rPr b="1" baseline="-25000" lang="en-US"/>
              <a:t>1</a:t>
            </a:r>
            <a:r>
              <a:rPr b="1" lang="en-US"/>
              <a:t> is obtained by regressing  Y on x</a:t>
            </a:r>
            <a:r>
              <a:rPr b="1" baseline="-25000" lang="en-US"/>
              <a:t>2</a:t>
            </a:r>
            <a:r>
              <a:rPr b="1" lang="en-US"/>
              <a:t> and taking the residuals (to account for the effects of x</a:t>
            </a:r>
            <a:r>
              <a:rPr b="1" baseline="-25000" lang="en-US"/>
              <a:t>2</a:t>
            </a:r>
            <a:r>
              <a:rPr b="1" lang="en-US"/>
              <a:t> on Y); the residuals of this become the response variable. But to get the “unique” contribution of x1, we have to get the residuals of the regression of x</a:t>
            </a:r>
            <a:r>
              <a:rPr b="1" baseline="-25000" lang="en-US"/>
              <a:t>1</a:t>
            </a:r>
            <a:r>
              <a:rPr b="1" lang="en-US"/>
              <a:t> on the other predictor x</a:t>
            </a:r>
            <a:r>
              <a:rPr b="1" baseline="-25000" lang="en-US"/>
              <a:t>2</a:t>
            </a:r>
            <a:r>
              <a:rPr b="1" lang="en-US"/>
              <a:t> (to remove any correlation b/w x</a:t>
            </a:r>
            <a:r>
              <a:rPr b="1" baseline="-25000" lang="en-US"/>
              <a:t>1</a:t>
            </a:r>
            <a:r>
              <a:rPr b="1" lang="en-US"/>
              <a:t> and x</a:t>
            </a:r>
            <a:r>
              <a:rPr b="1" baseline="-25000" lang="en-US"/>
              <a:t>2</a:t>
            </a:r>
            <a:r>
              <a:rPr b="1" lang="en-US"/>
              <a:t>):</a:t>
            </a:r>
            <a:endParaRPr/>
          </a:p>
          <a:p>
            <a:pPr indent="-240030" lvl="1" marL="685800" rtl="0" algn="l">
              <a:lnSpc>
                <a:spcPct val="90000"/>
              </a:lnSpc>
              <a:spcBef>
                <a:spcPts val="500"/>
              </a:spcBef>
              <a:spcAft>
                <a:spcPts val="0"/>
              </a:spcAft>
              <a:buClr>
                <a:schemeClr val="dk1"/>
              </a:buClr>
              <a:buSzPct val="100000"/>
              <a:buChar char="•"/>
            </a:pPr>
            <a:r>
              <a:rPr b="1" lang="en-US"/>
              <a:t>Slope of x</a:t>
            </a:r>
            <a:r>
              <a:rPr b="1" baseline="-25000" lang="en-US"/>
              <a:t>1</a:t>
            </a:r>
            <a:r>
              <a:rPr b="1" lang="en-US"/>
              <a:t>: (Residuals of Y vs x</a:t>
            </a:r>
            <a:r>
              <a:rPr b="1" baseline="-25000" lang="en-US"/>
              <a:t>2</a:t>
            </a:r>
            <a:r>
              <a:rPr b="1" lang="en-US"/>
              <a:t>) ~ (residuals of x</a:t>
            </a:r>
            <a:r>
              <a:rPr b="1" baseline="-25000" lang="en-US"/>
              <a:t>1</a:t>
            </a:r>
            <a:r>
              <a:rPr b="1" lang="en-US"/>
              <a:t> vs x</a:t>
            </a:r>
            <a:r>
              <a:rPr b="1" baseline="-25000" lang="en-US"/>
              <a:t>2</a:t>
            </a:r>
            <a:r>
              <a:rPr b="1" lang="en-US"/>
              <a:t>)</a:t>
            </a:r>
            <a:endParaRPr/>
          </a:p>
          <a:p>
            <a:pPr indent="-240030" lvl="1" marL="685800" rtl="0" algn="l">
              <a:lnSpc>
                <a:spcPct val="90000"/>
              </a:lnSpc>
              <a:spcBef>
                <a:spcPts val="500"/>
              </a:spcBef>
              <a:spcAft>
                <a:spcPts val="0"/>
              </a:spcAft>
              <a:buClr>
                <a:schemeClr val="dk1"/>
              </a:buClr>
              <a:buSzPct val="100000"/>
              <a:buChar char="•"/>
            </a:pPr>
            <a:r>
              <a:rPr b="1" lang="en-US"/>
              <a:t>We can also calculate the correlation of the same residual variables; this is called the “partial correlation coefficient” and measures the strength of the unique contribution of x</a:t>
            </a:r>
            <a:r>
              <a:rPr b="1" baseline="-25000" lang="en-US"/>
              <a:t>1</a:t>
            </a:r>
            <a:r>
              <a:rPr b="1" lang="en-US"/>
              <a:t>; it varies from -1 to 1 just like normal correlation coefficient w/0 indicating no correlation</a:t>
            </a:r>
            <a:endParaRPr/>
          </a:p>
          <a:p>
            <a:pPr indent="-241934" lvl="0" marL="228600" rtl="0" algn="l">
              <a:lnSpc>
                <a:spcPct val="90000"/>
              </a:lnSpc>
              <a:spcBef>
                <a:spcPts val="1000"/>
              </a:spcBef>
              <a:spcAft>
                <a:spcPts val="0"/>
              </a:spcAft>
              <a:buClr>
                <a:schemeClr val="dk1"/>
              </a:buClr>
              <a:buSzPct val="100000"/>
              <a:buChar char="•"/>
            </a:pPr>
            <a:r>
              <a:rPr b="1" lang="en-US"/>
              <a:t>The same is true for x</a:t>
            </a:r>
            <a:r>
              <a:rPr b="1" baseline="-25000" lang="en-US"/>
              <a:t>2</a:t>
            </a:r>
            <a:r>
              <a:rPr b="1" lang="en-US"/>
              <a:t>. It’s the unique contribution of x</a:t>
            </a:r>
            <a:r>
              <a:rPr b="1" baseline="-25000" lang="en-US"/>
              <a:t>2</a:t>
            </a:r>
            <a:r>
              <a:rPr b="1" lang="en-US"/>
              <a:t> after accounting for x</a:t>
            </a:r>
            <a:r>
              <a:rPr b="1" baseline="-25000" lang="en-US"/>
              <a:t>1</a:t>
            </a:r>
            <a:r>
              <a:rPr b="1" lang="en-US"/>
              <a:t>.</a:t>
            </a:r>
            <a:endParaRPr/>
          </a:p>
          <a:p>
            <a:pPr indent="-241934" lvl="0" marL="228600" rtl="0" algn="l">
              <a:lnSpc>
                <a:spcPct val="90000"/>
              </a:lnSpc>
              <a:spcBef>
                <a:spcPts val="1000"/>
              </a:spcBef>
              <a:spcAft>
                <a:spcPts val="0"/>
              </a:spcAft>
              <a:buClr>
                <a:schemeClr val="dk1"/>
              </a:buClr>
              <a:buSzPct val="100000"/>
              <a:buChar char="•"/>
            </a:pPr>
            <a:r>
              <a:rPr b="1" lang="en-US"/>
              <a:t>Let’s see an example!</a:t>
            </a:r>
            <a:endParaRPr/>
          </a:p>
        </p:txBody>
      </p:sp>
      <p:sp>
        <p:nvSpPr>
          <p:cNvPr id="288" name="Google Shape;288;p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838200" y="365125"/>
            <a:ext cx="671642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 regression model</a:t>
            </a:r>
            <a:endParaRPr/>
          </a:p>
        </p:txBody>
      </p:sp>
      <p:sp>
        <p:nvSpPr>
          <p:cNvPr id="294" name="Google Shape;294;p36"/>
          <p:cNvSpPr txBox="1"/>
          <p:nvPr>
            <p:ph idx="1" type="body"/>
          </p:nvPr>
        </p:nvSpPr>
        <p:spPr>
          <a:xfrm>
            <a:off x="838200" y="1825625"/>
            <a:ext cx="6440905"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b="1" lang="en-US"/>
              <a:t>In our multiple regression:</a:t>
            </a:r>
            <a:endParaRPr/>
          </a:p>
          <a:p>
            <a:pPr indent="0" lvl="0" marL="0" rtl="0" algn="l">
              <a:lnSpc>
                <a:spcPct val="90000"/>
              </a:lnSpc>
              <a:spcBef>
                <a:spcPts val="1000"/>
              </a:spcBef>
              <a:spcAft>
                <a:spcPts val="0"/>
              </a:spcAft>
              <a:buClr>
                <a:schemeClr val="dk1"/>
              </a:buClr>
              <a:buSzPct val="100000"/>
              <a:buNone/>
            </a:pPr>
            <a:r>
              <a:rPr b="1" i="1" lang="en-US" sz="2400"/>
              <a:t>f3=lm(SingRate~Temp+Humid,data=m2); summary(f3)</a:t>
            </a:r>
            <a:endParaRPr b="1" i="1"/>
          </a:p>
          <a:p>
            <a:pPr indent="-228600" lvl="0" marL="228600" rtl="0" algn="l">
              <a:lnSpc>
                <a:spcPct val="90000"/>
              </a:lnSpc>
              <a:spcBef>
                <a:spcPts val="1000"/>
              </a:spcBef>
              <a:spcAft>
                <a:spcPts val="0"/>
              </a:spcAft>
              <a:buClr>
                <a:schemeClr val="dk1"/>
              </a:buClr>
              <a:buSzPct val="100000"/>
              <a:buChar char="•"/>
            </a:pPr>
            <a:r>
              <a:rPr b="1" lang="en-US"/>
              <a:t>Slope for Temp is:</a:t>
            </a:r>
            <a:endParaRPr/>
          </a:p>
          <a:p>
            <a:pPr indent="0" lvl="0" marL="0" rtl="0" algn="l">
              <a:lnSpc>
                <a:spcPct val="90000"/>
              </a:lnSpc>
              <a:spcBef>
                <a:spcPts val="1000"/>
              </a:spcBef>
              <a:spcAft>
                <a:spcPts val="0"/>
              </a:spcAft>
              <a:buClr>
                <a:schemeClr val="dk1"/>
              </a:buClr>
              <a:buSzPct val="100000"/>
              <a:buNone/>
            </a:pPr>
            <a:r>
              <a:rPr b="1" i="1" lang="en-US" sz="2200"/>
              <a:t>r_SR_Humid=resid(lm(SingRate~Humid,data=m2))</a:t>
            </a:r>
            <a:endParaRPr/>
          </a:p>
          <a:p>
            <a:pPr indent="0" lvl="0" marL="0" rtl="0" algn="l">
              <a:lnSpc>
                <a:spcPct val="90000"/>
              </a:lnSpc>
              <a:spcBef>
                <a:spcPts val="1000"/>
              </a:spcBef>
              <a:spcAft>
                <a:spcPts val="0"/>
              </a:spcAft>
              <a:buClr>
                <a:schemeClr val="dk1"/>
              </a:buClr>
              <a:buSzPct val="100000"/>
              <a:buNone/>
            </a:pPr>
            <a:r>
              <a:rPr b="1" i="1" lang="en-US" sz="2200"/>
              <a:t>r_Temp_Humid=resid(lm(Temp~Humid,data=m2))</a:t>
            </a:r>
            <a:endParaRPr/>
          </a:p>
          <a:p>
            <a:pPr indent="0" lvl="0" marL="0" rtl="0" algn="l">
              <a:lnSpc>
                <a:spcPct val="90000"/>
              </a:lnSpc>
              <a:spcBef>
                <a:spcPts val="1000"/>
              </a:spcBef>
              <a:spcAft>
                <a:spcPts val="0"/>
              </a:spcAft>
              <a:buClr>
                <a:schemeClr val="dk1"/>
              </a:buClr>
              <a:buSzPct val="100000"/>
              <a:buNone/>
            </a:pPr>
            <a:r>
              <a:rPr b="1" i="1" lang="en-US" sz="2200"/>
              <a:t>summary(lm(r_SR_Humid~r_Temp_Humid))</a:t>
            </a:r>
            <a:endParaRPr/>
          </a:p>
          <a:p>
            <a:pPr indent="-228600" lvl="0" marL="228600" rtl="0" algn="l">
              <a:lnSpc>
                <a:spcPct val="90000"/>
              </a:lnSpc>
              <a:spcBef>
                <a:spcPts val="1000"/>
              </a:spcBef>
              <a:spcAft>
                <a:spcPts val="0"/>
              </a:spcAft>
              <a:buClr>
                <a:schemeClr val="dk1"/>
              </a:buClr>
              <a:buSzPct val="100000"/>
              <a:buChar char="•"/>
            </a:pPr>
            <a:r>
              <a:rPr b="1" lang="en-US"/>
              <a:t>Slope for Humidity is:</a:t>
            </a:r>
            <a:endParaRPr/>
          </a:p>
          <a:p>
            <a:pPr indent="0" lvl="0" marL="0" rtl="0" algn="l">
              <a:lnSpc>
                <a:spcPct val="90000"/>
              </a:lnSpc>
              <a:spcBef>
                <a:spcPts val="1000"/>
              </a:spcBef>
              <a:spcAft>
                <a:spcPts val="0"/>
              </a:spcAft>
              <a:buClr>
                <a:schemeClr val="dk1"/>
              </a:buClr>
              <a:buSzPct val="100000"/>
              <a:buNone/>
            </a:pPr>
            <a:r>
              <a:rPr b="1" i="1" lang="en-US" sz="2400"/>
              <a:t>r_SR_Temp=resid(lm(SingRate~Temp,data=m2))</a:t>
            </a:r>
            <a:endParaRPr/>
          </a:p>
          <a:p>
            <a:pPr indent="0" lvl="0" marL="0" rtl="0" algn="l">
              <a:lnSpc>
                <a:spcPct val="90000"/>
              </a:lnSpc>
              <a:spcBef>
                <a:spcPts val="1000"/>
              </a:spcBef>
              <a:spcAft>
                <a:spcPts val="0"/>
              </a:spcAft>
              <a:buClr>
                <a:schemeClr val="dk1"/>
              </a:buClr>
              <a:buSzPct val="100000"/>
              <a:buNone/>
            </a:pPr>
            <a:r>
              <a:rPr b="1" i="1" lang="en-US" sz="2400"/>
              <a:t>r_Humid_Temp=resid(lm(Humid~Temp,data=m2))</a:t>
            </a:r>
            <a:endParaRPr/>
          </a:p>
          <a:p>
            <a:pPr indent="0" lvl="0" marL="0" rtl="0" algn="l">
              <a:lnSpc>
                <a:spcPct val="90000"/>
              </a:lnSpc>
              <a:spcBef>
                <a:spcPts val="1000"/>
              </a:spcBef>
              <a:spcAft>
                <a:spcPts val="0"/>
              </a:spcAft>
              <a:buClr>
                <a:schemeClr val="dk1"/>
              </a:buClr>
              <a:buSzPct val="100000"/>
              <a:buNone/>
            </a:pPr>
            <a:r>
              <a:rPr b="1" i="1" lang="en-US" sz="2400"/>
              <a:t>summary(lm(r_SR_Temp~r_Humid_Temp))</a:t>
            </a:r>
            <a:endParaRPr/>
          </a:p>
          <a:p>
            <a:pPr indent="-228600" lvl="0" marL="228600" rtl="0" algn="l">
              <a:lnSpc>
                <a:spcPct val="90000"/>
              </a:lnSpc>
              <a:spcBef>
                <a:spcPts val="1000"/>
              </a:spcBef>
              <a:spcAft>
                <a:spcPts val="0"/>
              </a:spcAft>
              <a:buClr>
                <a:schemeClr val="dk1"/>
              </a:buClr>
              <a:buSzPct val="100000"/>
              <a:buChar char="•"/>
            </a:pPr>
            <a:r>
              <a:rPr b="1" lang="en-US" sz="2400"/>
              <a:t>The SEs of these slopes and their P-values depend on how much variation the other variable explained in Y and  them (here not much).</a:t>
            </a:r>
            <a:endParaRPr/>
          </a:p>
        </p:txBody>
      </p:sp>
      <p:pic>
        <p:nvPicPr>
          <p:cNvPr id="295" name="Google Shape;295;p36"/>
          <p:cNvPicPr preferRelativeResize="0"/>
          <p:nvPr/>
        </p:nvPicPr>
        <p:blipFill rotWithShape="1">
          <a:blip r:embed="rId3">
            <a:alphaModFix/>
          </a:blip>
          <a:srcRect b="0" l="0" r="0" t="0"/>
          <a:stretch/>
        </p:blipFill>
        <p:spPr>
          <a:xfrm>
            <a:off x="7482433" y="866277"/>
            <a:ext cx="4613076" cy="1893720"/>
          </a:xfrm>
          <a:prstGeom prst="rect">
            <a:avLst/>
          </a:prstGeom>
          <a:noFill/>
          <a:ln>
            <a:noFill/>
          </a:ln>
        </p:spPr>
      </p:pic>
      <p:pic>
        <p:nvPicPr>
          <p:cNvPr id="296" name="Google Shape;296;p36"/>
          <p:cNvPicPr preferRelativeResize="0"/>
          <p:nvPr/>
        </p:nvPicPr>
        <p:blipFill rotWithShape="1">
          <a:blip r:embed="rId4">
            <a:alphaModFix/>
          </a:blip>
          <a:srcRect b="0" l="0" r="0" t="0"/>
          <a:stretch/>
        </p:blipFill>
        <p:spPr>
          <a:xfrm>
            <a:off x="7468752" y="3380877"/>
            <a:ext cx="4626757" cy="799106"/>
          </a:xfrm>
          <a:prstGeom prst="rect">
            <a:avLst/>
          </a:prstGeom>
          <a:noFill/>
          <a:ln>
            <a:noFill/>
          </a:ln>
        </p:spPr>
      </p:pic>
      <p:pic>
        <p:nvPicPr>
          <p:cNvPr id="297" name="Google Shape;297;p36"/>
          <p:cNvPicPr preferRelativeResize="0"/>
          <p:nvPr/>
        </p:nvPicPr>
        <p:blipFill rotWithShape="1">
          <a:blip r:embed="rId5">
            <a:alphaModFix/>
          </a:blip>
          <a:srcRect b="0" l="0" r="0" t="0"/>
          <a:stretch/>
        </p:blipFill>
        <p:spPr>
          <a:xfrm>
            <a:off x="7529186" y="5073179"/>
            <a:ext cx="4566323" cy="745385"/>
          </a:xfrm>
          <a:prstGeom prst="rect">
            <a:avLst/>
          </a:prstGeom>
          <a:noFill/>
          <a:ln>
            <a:noFill/>
          </a:ln>
        </p:spPr>
      </p:pic>
      <p:sp>
        <p:nvSpPr>
          <p:cNvPr id="298" name="Google Shape;298;p36"/>
          <p:cNvSpPr/>
          <p:nvPr/>
        </p:nvSpPr>
        <p:spPr>
          <a:xfrm>
            <a:off x="8660921" y="3916395"/>
            <a:ext cx="933363" cy="18977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299" name="Google Shape;299;p36"/>
          <p:cNvSpPr/>
          <p:nvPr/>
        </p:nvSpPr>
        <p:spPr>
          <a:xfrm>
            <a:off x="8511399" y="1385982"/>
            <a:ext cx="933363" cy="18977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00" name="Google Shape;300;p36"/>
          <p:cNvSpPr/>
          <p:nvPr/>
        </p:nvSpPr>
        <p:spPr>
          <a:xfrm>
            <a:off x="8663799" y="5627294"/>
            <a:ext cx="933363" cy="189779"/>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01" name="Google Shape;301;p36"/>
          <p:cNvSpPr/>
          <p:nvPr/>
        </p:nvSpPr>
        <p:spPr>
          <a:xfrm>
            <a:off x="8499901" y="1564260"/>
            <a:ext cx="933363" cy="189779"/>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02" name="Google Shape;302;p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Now we understand the basics and complications of multiple regression </a:t>
            </a:r>
            <a:endParaRPr/>
          </a:p>
        </p:txBody>
      </p:sp>
      <p:sp>
        <p:nvSpPr>
          <p:cNvPr id="308" name="Google Shape;308;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US"/>
              <a:t>Let’s see how we should, and shouldn’t, build multiple regression models</a:t>
            </a:r>
            <a:endParaRPr/>
          </a:p>
        </p:txBody>
      </p:sp>
      <p:sp>
        <p:nvSpPr>
          <p:cNvPr id="309" name="Google Shape;309;p3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 regression</a:t>
            </a:r>
            <a:endParaRPr/>
          </a:p>
        </p:txBody>
      </p:sp>
      <p:sp>
        <p:nvSpPr>
          <p:cNvPr id="315" name="Google Shape;315;p38"/>
          <p:cNvSpPr txBox="1"/>
          <p:nvPr>
            <p:ph idx="1" type="body"/>
          </p:nvPr>
        </p:nvSpPr>
        <p:spPr>
          <a:xfrm>
            <a:off x="838200" y="1825625"/>
            <a:ext cx="7873538"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Imagine we have multiple predictor variables and we want to know which ones influence a response variable Y, and quantify their influence</a:t>
            </a:r>
            <a:endParaRPr/>
          </a:p>
          <a:p>
            <a:pPr indent="-228600" lvl="1" marL="685800" rtl="0" algn="l">
              <a:lnSpc>
                <a:spcPct val="90000"/>
              </a:lnSpc>
              <a:spcBef>
                <a:spcPts val="500"/>
              </a:spcBef>
              <a:spcAft>
                <a:spcPts val="0"/>
              </a:spcAft>
              <a:buClr>
                <a:schemeClr val="dk1"/>
              </a:buClr>
              <a:buSzPct val="100000"/>
              <a:buChar char="•"/>
            </a:pPr>
            <a:r>
              <a:rPr b="1" lang="en-US"/>
              <a:t>E.g., We want to understand spatial/latitudinal patterns of species diversity and our predictors are precipitation, potential evapotranspiration (PET) (?!), actual evapotranspiration (AET), temperature, elevation, range of elevation , etc. (see Figs)</a:t>
            </a:r>
            <a:endParaRPr/>
          </a:p>
          <a:p>
            <a:pPr indent="-228600" lvl="0" marL="228600" rtl="0" algn="l">
              <a:lnSpc>
                <a:spcPct val="90000"/>
              </a:lnSpc>
              <a:spcBef>
                <a:spcPts val="1000"/>
              </a:spcBef>
              <a:spcAft>
                <a:spcPts val="0"/>
              </a:spcAft>
              <a:buClr>
                <a:schemeClr val="dk1"/>
              </a:buClr>
              <a:buSzPct val="100000"/>
              <a:buChar char="•"/>
            </a:pPr>
            <a:r>
              <a:rPr b="1" lang="en-US"/>
              <a:t>This is a super common, but super challenging problem because, if any variables are correlated (and many of them are highly correlated), then</a:t>
            </a:r>
            <a:endParaRPr/>
          </a:p>
          <a:p>
            <a:pPr indent="-228600" lvl="1" marL="685800" rtl="0" algn="l">
              <a:lnSpc>
                <a:spcPct val="90000"/>
              </a:lnSpc>
              <a:spcBef>
                <a:spcPts val="500"/>
              </a:spcBef>
              <a:spcAft>
                <a:spcPts val="0"/>
              </a:spcAft>
              <a:buClr>
                <a:schemeClr val="dk1"/>
              </a:buClr>
              <a:buSzPct val="100000"/>
              <a:buChar char="•"/>
            </a:pPr>
            <a:r>
              <a:rPr b="1" lang="en-US"/>
              <a:t>Inclusion of one variable will change both slope/coef and P-value of other variables; size of effect depends on correlation b/w predictors and b/w predictors and response</a:t>
            </a:r>
            <a:endParaRPr/>
          </a:p>
          <a:p>
            <a:pPr indent="-228600" lvl="1" marL="685800" rtl="0" algn="l">
              <a:lnSpc>
                <a:spcPct val="90000"/>
              </a:lnSpc>
              <a:spcBef>
                <a:spcPts val="500"/>
              </a:spcBef>
              <a:spcAft>
                <a:spcPts val="0"/>
              </a:spcAft>
              <a:buClr>
                <a:schemeClr val="dk1"/>
              </a:buClr>
              <a:buSzPct val="100000"/>
              <a:buChar char="•"/>
            </a:pPr>
            <a:r>
              <a:rPr b="1" lang="en-US"/>
              <a:t>What should we do?</a:t>
            </a:r>
            <a:endParaRPr/>
          </a:p>
        </p:txBody>
      </p:sp>
      <p:pic>
        <p:nvPicPr>
          <p:cNvPr id="316" name="Google Shape;316;p38"/>
          <p:cNvPicPr preferRelativeResize="0"/>
          <p:nvPr/>
        </p:nvPicPr>
        <p:blipFill rotWithShape="1">
          <a:blip r:embed="rId3">
            <a:alphaModFix/>
          </a:blip>
          <a:srcRect b="0" l="0" r="0" t="0"/>
          <a:stretch/>
        </p:blipFill>
        <p:spPr>
          <a:xfrm>
            <a:off x="8803178" y="10895"/>
            <a:ext cx="3388821" cy="3771126"/>
          </a:xfrm>
          <a:prstGeom prst="rect">
            <a:avLst/>
          </a:prstGeom>
          <a:noFill/>
          <a:ln>
            <a:noFill/>
          </a:ln>
        </p:spPr>
      </p:pic>
      <p:pic>
        <p:nvPicPr>
          <p:cNvPr id="317" name="Google Shape;317;p38"/>
          <p:cNvPicPr preferRelativeResize="0"/>
          <p:nvPr/>
        </p:nvPicPr>
        <p:blipFill rotWithShape="1">
          <a:blip r:embed="rId4">
            <a:alphaModFix/>
          </a:blip>
          <a:srcRect b="0" l="0" r="0" t="0"/>
          <a:stretch/>
        </p:blipFill>
        <p:spPr>
          <a:xfrm>
            <a:off x="8994371" y="3760920"/>
            <a:ext cx="3197629" cy="2955868"/>
          </a:xfrm>
          <a:prstGeom prst="rect">
            <a:avLst/>
          </a:prstGeom>
          <a:noFill/>
          <a:ln>
            <a:noFill/>
          </a:ln>
        </p:spPr>
      </p:pic>
      <p:sp>
        <p:nvSpPr>
          <p:cNvPr id="318" name="Google Shape;318;p38"/>
          <p:cNvSpPr txBox="1"/>
          <p:nvPr/>
        </p:nvSpPr>
        <p:spPr>
          <a:xfrm>
            <a:off x="10384871" y="251712"/>
            <a:ext cx="175171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Currie 1991 Am Nat</a:t>
            </a:r>
            <a:endParaRPr sz="1200">
              <a:solidFill>
                <a:schemeClr val="dk1"/>
              </a:solidFill>
              <a:latin typeface="Calibri"/>
              <a:ea typeface="Calibri"/>
              <a:cs typeface="Calibri"/>
              <a:sym typeface="Calibri"/>
            </a:endParaRPr>
          </a:p>
        </p:txBody>
      </p:sp>
      <p:sp>
        <p:nvSpPr>
          <p:cNvPr id="319" name="Google Shape;319;p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we used to do but should not have done, round 1…</a:t>
            </a:r>
            <a:endParaRPr/>
          </a:p>
        </p:txBody>
      </p:sp>
      <p:sp>
        <p:nvSpPr>
          <p:cNvPr id="325" name="Google Shape;325;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Build a “full” model (i.e. put all predictors in 1 model) and then sequentially drop/remove non-significant variables. </a:t>
            </a:r>
            <a:endParaRPr b="1"/>
          </a:p>
          <a:p>
            <a:pPr indent="-292100" lvl="1" marL="685800" rtl="0" algn="l">
              <a:lnSpc>
                <a:spcPct val="90000"/>
              </a:lnSpc>
              <a:spcBef>
                <a:spcPts val="0"/>
              </a:spcBef>
              <a:spcAft>
                <a:spcPts val="0"/>
              </a:spcAft>
              <a:buClr>
                <a:schemeClr val="dk1"/>
              </a:buClr>
              <a:buSzPts val="2800"/>
              <a:buChar char="•"/>
            </a:pPr>
            <a:r>
              <a:rPr b="1" lang="en-US"/>
              <a:t>If multiple variables are non-significant, drop the one with the highest p-value first.</a:t>
            </a:r>
            <a:endParaRPr/>
          </a:p>
          <a:p>
            <a:pPr indent="-228600" lvl="0" marL="228600" rtl="0" algn="l">
              <a:lnSpc>
                <a:spcPct val="90000"/>
              </a:lnSpc>
              <a:spcBef>
                <a:spcPts val="1000"/>
              </a:spcBef>
              <a:spcAft>
                <a:spcPts val="0"/>
              </a:spcAft>
              <a:buClr>
                <a:schemeClr val="dk1"/>
              </a:buClr>
              <a:buSzPts val="2800"/>
              <a:buChar char="•"/>
            </a:pPr>
            <a:r>
              <a:rPr b="1" lang="en-US"/>
              <a:t>This is called “backwards step-wise regression”.</a:t>
            </a:r>
            <a:endParaRPr/>
          </a:p>
          <a:p>
            <a:pPr indent="-228600" lvl="0" marL="228600" rtl="0" algn="l">
              <a:lnSpc>
                <a:spcPct val="90000"/>
              </a:lnSpc>
              <a:spcBef>
                <a:spcPts val="1000"/>
              </a:spcBef>
              <a:spcAft>
                <a:spcPts val="0"/>
              </a:spcAft>
              <a:buClr>
                <a:schemeClr val="dk1"/>
              </a:buClr>
              <a:buSzPts val="2800"/>
              <a:buChar char="•"/>
            </a:pPr>
            <a:r>
              <a:rPr b="1" lang="en-US"/>
              <a:t>Unfortunately, it produces biased slopes, incorrect p-values, and can generate serious misunderstandings!</a:t>
            </a:r>
            <a:endParaRPr/>
          </a:p>
          <a:p>
            <a:pPr indent="-228600" lvl="0" marL="228600" rtl="0" algn="l">
              <a:lnSpc>
                <a:spcPct val="90000"/>
              </a:lnSpc>
              <a:spcBef>
                <a:spcPts val="1000"/>
              </a:spcBef>
              <a:spcAft>
                <a:spcPts val="0"/>
              </a:spcAft>
              <a:buClr>
                <a:schemeClr val="dk1"/>
              </a:buClr>
              <a:buSzPts val="2800"/>
              <a:buChar char="•"/>
            </a:pPr>
            <a:r>
              <a:rPr b="1" lang="en-US"/>
              <a:t>Let’s do an example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26" name="Google Shape;326;p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Challenges of variable selection: positively correlated predictors</a:t>
            </a:r>
            <a:endParaRPr/>
          </a:p>
        </p:txBody>
      </p:sp>
      <p:sp>
        <p:nvSpPr>
          <p:cNvPr id="332" name="Google Shape;332;p40"/>
          <p:cNvSpPr txBox="1"/>
          <p:nvPr>
            <p:ph idx="1" type="body"/>
          </p:nvPr>
        </p:nvSpPr>
        <p:spPr>
          <a:xfrm>
            <a:off x="838200" y="1829565"/>
            <a:ext cx="6180117" cy="4761015"/>
          </a:xfrm>
          <a:prstGeom prst="rect">
            <a:avLst/>
          </a:prstGeom>
          <a:noFill/>
          <a:ln>
            <a:noFill/>
          </a:ln>
        </p:spPr>
        <p:txBody>
          <a:bodyPr anchorCtr="0" anchor="t" bIns="45700" lIns="91425" spcFirstLastPara="1" rIns="91425" wrap="square" tIns="45700">
            <a:normAutofit fontScale="70000" lnSpcReduction="10000"/>
          </a:bodyPr>
          <a:lstStyle/>
          <a:p>
            <a:pPr indent="-215265" lvl="0" marL="228600" rtl="0" algn="l">
              <a:lnSpc>
                <a:spcPct val="90000"/>
              </a:lnSpc>
              <a:spcBef>
                <a:spcPts val="0"/>
              </a:spcBef>
              <a:spcAft>
                <a:spcPts val="0"/>
              </a:spcAft>
              <a:buClr>
                <a:schemeClr val="dk1"/>
              </a:buClr>
              <a:buSzPct val="100000"/>
              <a:buChar char="•"/>
            </a:pPr>
            <a:r>
              <a:rPr b="1" lang="en-US"/>
              <a:t>Imagine you measure the length of many people’s right and left legs (RL and LL) and their height (H); their height is the average of their leg lengths plus their torso length (which is variable)</a:t>
            </a:r>
            <a:endParaRPr/>
          </a:p>
          <a:p>
            <a:pPr indent="-215265" lvl="0" marL="228600" rtl="0" algn="l">
              <a:lnSpc>
                <a:spcPct val="90000"/>
              </a:lnSpc>
              <a:spcBef>
                <a:spcPts val="1000"/>
              </a:spcBef>
              <a:spcAft>
                <a:spcPts val="0"/>
              </a:spcAft>
              <a:buClr>
                <a:schemeClr val="dk1"/>
              </a:buClr>
              <a:buSzPct val="100000"/>
              <a:buChar char="•"/>
            </a:pPr>
            <a:r>
              <a:rPr b="1" lang="en-US"/>
              <a:t>Create some data with known relationships/slopes: </a:t>
            </a:r>
            <a:endParaRPr/>
          </a:p>
          <a:p>
            <a:pPr indent="0" lvl="0" marL="0" rtl="0" algn="l">
              <a:lnSpc>
                <a:spcPct val="90000"/>
              </a:lnSpc>
              <a:spcBef>
                <a:spcPts val="1000"/>
              </a:spcBef>
              <a:spcAft>
                <a:spcPts val="0"/>
              </a:spcAft>
              <a:buClr>
                <a:schemeClr val="dk1"/>
              </a:buClr>
              <a:buSzPct val="100000"/>
              <a:buNone/>
            </a:pPr>
            <a:r>
              <a:rPr b="1" i="1" lang="en-US" sz="2600"/>
              <a:t>set.seed(2);RL=rnorm(20,mean=31:50,sd=1)</a:t>
            </a:r>
            <a:endParaRPr/>
          </a:p>
          <a:p>
            <a:pPr indent="0" lvl="0" marL="0" rtl="0" algn="l">
              <a:lnSpc>
                <a:spcPct val="90000"/>
              </a:lnSpc>
              <a:spcBef>
                <a:spcPts val="1000"/>
              </a:spcBef>
              <a:spcAft>
                <a:spcPts val="0"/>
              </a:spcAft>
              <a:buClr>
                <a:schemeClr val="dk1"/>
              </a:buClr>
              <a:buSzPct val="100000"/>
              <a:buNone/>
            </a:pPr>
            <a:r>
              <a:rPr b="1" i="1" lang="en-US" sz="2600"/>
              <a:t>LL=rnorm(20,mean=31:50,sd=1)</a:t>
            </a:r>
            <a:endParaRPr/>
          </a:p>
          <a:p>
            <a:pPr indent="0" lvl="0" marL="0" rtl="0" algn="l">
              <a:lnSpc>
                <a:spcPct val="90000"/>
              </a:lnSpc>
              <a:spcBef>
                <a:spcPts val="1000"/>
              </a:spcBef>
              <a:spcAft>
                <a:spcPts val="0"/>
              </a:spcAft>
              <a:buClr>
                <a:schemeClr val="dk1"/>
              </a:buClr>
              <a:buSzPct val="100000"/>
              <a:buNone/>
            </a:pPr>
            <a:r>
              <a:rPr b="1" i="1" lang="en-US" sz="2600"/>
              <a:t>H=</a:t>
            </a:r>
            <a:r>
              <a:rPr b="1" i="1" lang="en-US" sz="2600" u="sng"/>
              <a:t>0.5</a:t>
            </a:r>
            <a:r>
              <a:rPr b="1" i="1" lang="en-US" sz="2600"/>
              <a:t>*RL+</a:t>
            </a:r>
            <a:r>
              <a:rPr b="1" i="1" lang="en-US" sz="2600" u="sng"/>
              <a:t>0.5</a:t>
            </a:r>
            <a:r>
              <a:rPr b="1" i="1" lang="en-US" sz="2600"/>
              <a:t>*LL+rnorm(20,sd=3)</a:t>
            </a:r>
            <a:endParaRPr b="1" i="1"/>
          </a:p>
          <a:p>
            <a:pPr indent="0" lvl="0" marL="0" rtl="0" algn="l">
              <a:spcBef>
                <a:spcPts val="1000"/>
              </a:spcBef>
              <a:spcAft>
                <a:spcPts val="0"/>
              </a:spcAft>
              <a:buNone/>
            </a:pPr>
            <a:r>
              <a:rPr b="1" i="1" lang="en-US" sz="2600"/>
              <a:t>df=data.frame(RL=RL,LL=LL,H=H)</a:t>
            </a:r>
            <a:endParaRPr b="1" i="1" sz="2600"/>
          </a:p>
          <a:p>
            <a:pPr indent="-215265" lvl="0" marL="228600" rtl="0" algn="l">
              <a:lnSpc>
                <a:spcPct val="90000"/>
              </a:lnSpc>
              <a:spcBef>
                <a:spcPts val="1000"/>
              </a:spcBef>
              <a:spcAft>
                <a:spcPts val="0"/>
              </a:spcAft>
              <a:buClr>
                <a:schemeClr val="dk1"/>
              </a:buClr>
              <a:buSzPct val="100000"/>
              <a:buChar char="•"/>
            </a:pPr>
            <a:r>
              <a:rPr b="1" lang="en-US"/>
              <a:t>First, plot the data:</a:t>
            </a:r>
            <a:endParaRPr/>
          </a:p>
          <a:p>
            <a:pPr indent="0" lvl="0" marL="0" rtl="0" algn="l">
              <a:spcBef>
                <a:spcPts val="1000"/>
              </a:spcBef>
              <a:spcAft>
                <a:spcPts val="0"/>
              </a:spcAft>
              <a:buNone/>
            </a:pPr>
            <a:r>
              <a:rPr b="1" i="1" lang="en-US" sz="2600"/>
              <a:t>GGally::ggpairs(df,columns=c("RL","LL","H"))</a:t>
            </a:r>
            <a:endParaRPr b="1" i="1" sz="2600"/>
          </a:p>
          <a:p>
            <a:pPr indent="-215265" lvl="0" marL="228600" rtl="0" algn="l">
              <a:lnSpc>
                <a:spcPct val="90000"/>
              </a:lnSpc>
              <a:spcBef>
                <a:spcPts val="1000"/>
              </a:spcBef>
              <a:spcAft>
                <a:spcPts val="0"/>
              </a:spcAft>
              <a:buClr>
                <a:schemeClr val="dk1"/>
              </a:buClr>
              <a:buSzPct val="100000"/>
              <a:buChar char="•"/>
            </a:pPr>
            <a:r>
              <a:rPr b="1" lang="en-US"/>
              <a:t>Q10: What do the plots suggest about the relationships between Height (H) and either the right leg (RL) or left leg (LL) (see bottom row)</a:t>
            </a:r>
            <a:endParaRPr/>
          </a:p>
          <a:p>
            <a:pPr indent="-215265" lvl="0" marL="228600" rtl="0" algn="l">
              <a:lnSpc>
                <a:spcPct val="90000"/>
              </a:lnSpc>
              <a:spcBef>
                <a:spcPts val="1000"/>
              </a:spcBef>
              <a:spcAft>
                <a:spcPts val="0"/>
              </a:spcAft>
              <a:buClr>
                <a:srgbClr val="FF0000"/>
              </a:buClr>
              <a:buSzPct val="100000"/>
              <a:buChar char="•"/>
            </a:pPr>
            <a:r>
              <a:rPr b="1" lang="en-US">
                <a:solidFill>
                  <a:srgbClr val="FF0000"/>
                </a:solidFill>
              </a:rPr>
              <a:t>Very strong relationships for both legs!</a:t>
            </a:r>
            <a:endParaRPr b="1"/>
          </a:p>
        </p:txBody>
      </p:sp>
      <p:sp>
        <p:nvSpPr>
          <p:cNvPr id="333" name="Google Shape;333;p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4" name="Google Shape;334;p40"/>
          <p:cNvPicPr preferRelativeResize="0"/>
          <p:nvPr/>
        </p:nvPicPr>
        <p:blipFill>
          <a:blip r:embed="rId3">
            <a:alphaModFix/>
          </a:blip>
          <a:stretch>
            <a:fillRect/>
          </a:stretch>
        </p:blipFill>
        <p:spPr>
          <a:xfrm>
            <a:off x="7170717" y="1843088"/>
            <a:ext cx="4868884" cy="37135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838200" y="365125"/>
            <a:ext cx="5353325"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US" sz="3600"/>
              <a:t>Challenges of of variable selection: Leg length &amp; height</a:t>
            </a:r>
            <a:endParaRPr/>
          </a:p>
        </p:txBody>
      </p:sp>
      <p:sp>
        <p:nvSpPr>
          <p:cNvPr id="340" name="Google Shape;340;p41"/>
          <p:cNvSpPr txBox="1"/>
          <p:nvPr>
            <p:ph idx="1" type="body"/>
          </p:nvPr>
        </p:nvSpPr>
        <p:spPr>
          <a:xfrm>
            <a:off x="838200" y="1825624"/>
            <a:ext cx="5063836" cy="4782209"/>
          </a:xfrm>
          <a:prstGeom prst="rect">
            <a:avLst/>
          </a:prstGeom>
          <a:noFill/>
          <a:ln>
            <a:noFill/>
          </a:ln>
        </p:spPr>
        <p:txBody>
          <a:bodyPr anchorCtr="0" anchor="t" bIns="45700" lIns="91425" spcFirstLastPara="1" rIns="91425" wrap="square" tIns="45700">
            <a:normAutofit fontScale="70000" lnSpcReduction="20000"/>
          </a:bodyPr>
          <a:lstStyle/>
          <a:p>
            <a:pPr indent="-215265" lvl="0" marL="228600" rtl="0" algn="l">
              <a:lnSpc>
                <a:spcPct val="90000"/>
              </a:lnSpc>
              <a:spcBef>
                <a:spcPts val="0"/>
              </a:spcBef>
              <a:spcAft>
                <a:spcPts val="0"/>
              </a:spcAft>
              <a:buClr>
                <a:schemeClr val="dk1"/>
              </a:buClr>
              <a:buSzPct val="100000"/>
              <a:buChar char="•"/>
            </a:pPr>
            <a:r>
              <a:rPr b="1" lang="en-US"/>
              <a:t>Let’s fit models with both legs and models with either leg :</a:t>
            </a:r>
            <a:endParaRPr/>
          </a:p>
          <a:p>
            <a:pPr indent="0" lvl="0" marL="0" rtl="0" algn="l">
              <a:lnSpc>
                <a:spcPct val="90000"/>
              </a:lnSpc>
              <a:spcBef>
                <a:spcPts val="1000"/>
              </a:spcBef>
              <a:spcAft>
                <a:spcPts val="0"/>
              </a:spcAft>
              <a:buClr>
                <a:schemeClr val="dk1"/>
              </a:buClr>
              <a:buSzPct val="100000"/>
              <a:buNone/>
            </a:pPr>
            <a:r>
              <a:rPr b="1" i="1" lang="en-US">
                <a:solidFill>
                  <a:schemeClr val="accent1"/>
                </a:solidFill>
              </a:rPr>
              <a:t>summary(lm(H~RL+LL,data=df))</a:t>
            </a:r>
            <a:endParaRPr>
              <a:solidFill>
                <a:schemeClr val="accent1"/>
              </a:solidFill>
            </a:endParaRPr>
          </a:p>
          <a:p>
            <a:pPr indent="0" lvl="0" marL="0" rtl="0" algn="l">
              <a:lnSpc>
                <a:spcPct val="90000"/>
              </a:lnSpc>
              <a:spcBef>
                <a:spcPts val="1000"/>
              </a:spcBef>
              <a:spcAft>
                <a:spcPts val="0"/>
              </a:spcAft>
              <a:buClr>
                <a:schemeClr val="dk1"/>
              </a:buClr>
              <a:buSzPct val="100000"/>
              <a:buNone/>
            </a:pPr>
            <a:r>
              <a:rPr b="1" i="1" lang="en-US">
                <a:solidFill>
                  <a:srgbClr val="FF9900"/>
                </a:solidFill>
              </a:rPr>
              <a:t>summary(lm(H~RL,data=df))</a:t>
            </a:r>
            <a:endParaRPr>
              <a:solidFill>
                <a:srgbClr val="FF9900"/>
              </a:solidFill>
            </a:endParaRPr>
          </a:p>
          <a:p>
            <a:pPr indent="0" lvl="0" marL="0" rtl="0" algn="l">
              <a:lnSpc>
                <a:spcPct val="90000"/>
              </a:lnSpc>
              <a:spcBef>
                <a:spcPts val="1000"/>
              </a:spcBef>
              <a:spcAft>
                <a:spcPts val="0"/>
              </a:spcAft>
              <a:buClr>
                <a:schemeClr val="dk1"/>
              </a:buClr>
              <a:buSzPct val="100000"/>
              <a:buNone/>
            </a:pPr>
            <a:r>
              <a:rPr b="1" i="1" lang="en-US">
                <a:solidFill>
                  <a:schemeClr val="accent6"/>
                </a:solidFill>
              </a:rPr>
              <a:t>summary(lm(H~LL,data=df))</a:t>
            </a:r>
            <a:endParaRPr>
              <a:solidFill>
                <a:schemeClr val="accent6"/>
              </a:solidFill>
            </a:endParaRPr>
          </a:p>
          <a:p>
            <a:pPr indent="-215265" lvl="0" marL="228600" rtl="0" algn="l">
              <a:lnSpc>
                <a:spcPct val="90000"/>
              </a:lnSpc>
              <a:spcBef>
                <a:spcPts val="1000"/>
              </a:spcBef>
              <a:spcAft>
                <a:spcPts val="0"/>
              </a:spcAft>
              <a:buClr>
                <a:schemeClr val="dk1"/>
              </a:buClr>
              <a:buSzPct val="100000"/>
              <a:buChar char="•"/>
            </a:pPr>
            <a:r>
              <a:rPr b="1" lang="en-US"/>
              <a:t>Remember, the true slopes of RL and LL are 0.5</a:t>
            </a:r>
            <a:endParaRPr/>
          </a:p>
          <a:p>
            <a:pPr indent="-215265" lvl="0" marL="228600" rtl="0" algn="l">
              <a:lnSpc>
                <a:spcPct val="90000"/>
              </a:lnSpc>
              <a:spcBef>
                <a:spcPts val="1000"/>
              </a:spcBef>
              <a:spcAft>
                <a:spcPts val="0"/>
              </a:spcAft>
              <a:buClr>
                <a:schemeClr val="dk1"/>
              </a:buClr>
              <a:buSzPct val="100000"/>
              <a:buChar char="•"/>
            </a:pPr>
            <a:r>
              <a:rPr b="1" lang="en-US"/>
              <a:t>Q11a: </a:t>
            </a:r>
            <a:r>
              <a:rPr b="1" lang="en-US" u="sng"/>
              <a:t>What the hell</a:t>
            </a:r>
            <a:r>
              <a:rPr b="1" lang="en-US"/>
              <a:t> is going on with the P-values (&amp; slope SEs) in the model with both legs???</a:t>
            </a:r>
            <a:endParaRPr/>
          </a:p>
          <a:p>
            <a:pPr indent="-215265" lvl="0" marL="228600" rtl="0" algn="l">
              <a:lnSpc>
                <a:spcPct val="90000"/>
              </a:lnSpc>
              <a:spcBef>
                <a:spcPts val="1000"/>
              </a:spcBef>
              <a:spcAft>
                <a:spcPts val="0"/>
              </a:spcAft>
              <a:buClr>
                <a:schemeClr val="dk1"/>
              </a:buClr>
              <a:buSzPct val="100000"/>
              <a:buChar char="•"/>
            </a:pPr>
            <a:r>
              <a:rPr b="1" lang="en-US"/>
              <a:t>Q11b: Why are the slopes in the models with just RL or LL so far off? What are the 95% CI for the slopes from the fitted models?</a:t>
            </a:r>
            <a:endParaRPr/>
          </a:p>
          <a:p>
            <a:pPr indent="-215265" lvl="0" marL="228600" rtl="0" algn="l">
              <a:lnSpc>
                <a:spcPct val="90000"/>
              </a:lnSpc>
              <a:spcBef>
                <a:spcPts val="1000"/>
              </a:spcBef>
              <a:spcAft>
                <a:spcPts val="0"/>
              </a:spcAft>
              <a:buClr>
                <a:schemeClr val="dk1"/>
              </a:buClr>
              <a:buSzPct val="100000"/>
              <a:buChar char="•"/>
            </a:pPr>
            <a:r>
              <a:rPr b="1" lang="en-US"/>
              <a:t>Q11c: What are the slopes and 95% CI in the model with both RL and LL? </a:t>
            </a:r>
            <a:endParaRPr/>
          </a:p>
          <a:p>
            <a:pPr indent="-90804" lvl="0" marL="228600" rtl="0" algn="l">
              <a:lnSpc>
                <a:spcPct val="90000"/>
              </a:lnSpc>
              <a:spcBef>
                <a:spcPts val="1000"/>
              </a:spcBef>
              <a:spcAft>
                <a:spcPts val="0"/>
              </a:spcAft>
              <a:buClr>
                <a:schemeClr val="dk1"/>
              </a:buClr>
              <a:buSzPct val="100000"/>
              <a:buNone/>
            </a:pPr>
            <a:r>
              <a:t/>
            </a:r>
            <a:endParaRPr b="1"/>
          </a:p>
        </p:txBody>
      </p:sp>
      <p:pic>
        <p:nvPicPr>
          <p:cNvPr id="341" name="Google Shape;341;p41"/>
          <p:cNvPicPr preferRelativeResize="0"/>
          <p:nvPr/>
        </p:nvPicPr>
        <p:blipFill rotWithShape="1">
          <a:blip r:embed="rId3">
            <a:alphaModFix/>
          </a:blip>
          <a:srcRect b="0" l="0" r="0" t="0"/>
          <a:stretch/>
        </p:blipFill>
        <p:spPr>
          <a:xfrm>
            <a:off x="6732553" y="2636843"/>
            <a:ext cx="5353325" cy="1847945"/>
          </a:xfrm>
          <a:prstGeom prst="rect">
            <a:avLst/>
          </a:prstGeom>
          <a:noFill/>
          <a:ln cap="flat" cmpd="sng" w="19050">
            <a:solidFill>
              <a:schemeClr val="accent2"/>
            </a:solidFill>
            <a:prstDash val="solid"/>
            <a:round/>
            <a:headEnd len="sm" w="sm" type="none"/>
            <a:tailEnd len="sm" w="sm" type="none"/>
          </a:ln>
        </p:spPr>
      </p:pic>
      <p:pic>
        <p:nvPicPr>
          <p:cNvPr id="342" name="Google Shape;342;p41"/>
          <p:cNvPicPr preferRelativeResize="0"/>
          <p:nvPr/>
        </p:nvPicPr>
        <p:blipFill rotWithShape="1">
          <a:blip r:embed="rId4">
            <a:alphaModFix/>
          </a:blip>
          <a:srcRect b="0" l="0" r="0" t="0"/>
          <a:stretch/>
        </p:blipFill>
        <p:spPr>
          <a:xfrm>
            <a:off x="6713501" y="4754238"/>
            <a:ext cx="5391427" cy="1828894"/>
          </a:xfrm>
          <a:prstGeom prst="rect">
            <a:avLst/>
          </a:prstGeom>
          <a:noFill/>
          <a:ln cap="flat" cmpd="sng" w="19050">
            <a:solidFill>
              <a:schemeClr val="accent6"/>
            </a:solidFill>
            <a:prstDash val="solid"/>
            <a:round/>
            <a:headEnd len="sm" w="sm" type="none"/>
            <a:tailEnd len="sm" w="sm" type="none"/>
          </a:ln>
        </p:spPr>
      </p:pic>
      <p:pic>
        <p:nvPicPr>
          <p:cNvPr id="343" name="Google Shape;343;p41"/>
          <p:cNvPicPr preferRelativeResize="0"/>
          <p:nvPr/>
        </p:nvPicPr>
        <p:blipFill rotWithShape="1">
          <a:blip r:embed="rId5">
            <a:alphaModFix/>
          </a:blip>
          <a:srcRect b="0" l="0" r="0" t="0"/>
          <a:stretch/>
        </p:blipFill>
        <p:spPr>
          <a:xfrm>
            <a:off x="6732553" y="858795"/>
            <a:ext cx="5404128" cy="1663786"/>
          </a:xfrm>
          <a:prstGeom prst="rect">
            <a:avLst/>
          </a:prstGeom>
          <a:noFill/>
          <a:ln cap="flat" cmpd="sng" w="19050">
            <a:solidFill>
              <a:schemeClr val="accent1"/>
            </a:solidFill>
            <a:prstDash val="solid"/>
            <a:round/>
            <a:headEnd len="sm" w="sm" type="none"/>
            <a:tailEnd len="sm" w="sm" type="none"/>
          </a:ln>
        </p:spPr>
      </p:pic>
      <p:sp>
        <p:nvSpPr>
          <p:cNvPr id="344" name="Google Shape;344;p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238901" y="365125"/>
            <a:ext cx="9368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First a very simple, best-case scenario: an example you’ve already seen!</a:t>
            </a:r>
            <a:endParaRPr/>
          </a:p>
        </p:txBody>
      </p:sp>
      <p:sp>
        <p:nvSpPr>
          <p:cNvPr id="99" name="Google Shape;99;p15"/>
          <p:cNvSpPr txBox="1"/>
          <p:nvPr>
            <p:ph idx="1" type="body"/>
          </p:nvPr>
        </p:nvSpPr>
        <p:spPr>
          <a:xfrm>
            <a:off x="838199" y="1825625"/>
            <a:ext cx="1091063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The influence of temperature and female density on cricket singing rate</a:t>
            </a:r>
            <a:endParaRPr/>
          </a:p>
          <a:p>
            <a:pPr indent="-228600" lvl="1" marL="685800" rtl="0" algn="l">
              <a:lnSpc>
                <a:spcPct val="90000"/>
              </a:lnSpc>
              <a:spcBef>
                <a:spcPts val="500"/>
              </a:spcBef>
              <a:spcAft>
                <a:spcPts val="0"/>
              </a:spcAft>
              <a:buClr>
                <a:schemeClr val="dk1"/>
              </a:buClr>
              <a:buSzPts val="2000"/>
              <a:buChar char="•"/>
            </a:pPr>
            <a:r>
              <a:rPr b="1" lang="en-US" sz="2000"/>
              <a:t>Key detail: Two continuous predictors, one continuous response variable</a:t>
            </a:r>
            <a:endParaRPr/>
          </a:p>
          <a:p>
            <a:pPr indent="-228600" lvl="0" marL="228600" rtl="0" algn="l">
              <a:lnSpc>
                <a:spcPct val="90000"/>
              </a:lnSpc>
              <a:spcBef>
                <a:spcPts val="1000"/>
              </a:spcBef>
              <a:spcAft>
                <a:spcPts val="0"/>
              </a:spcAft>
              <a:buClr>
                <a:schemeClr val="dk1"/>
              </a:buClr>
              <a:buSzPts val="2400"/>
              <a:buChar char="•"/>
            </a:pPr>
            <a:r>
              <a:rPr b="1" lang="en-US" sz="2400"/>
              <a:t>We created data where we knew the relationships among the response and both predictors using R’s random number generator</a:t>
            </a:r>
            <a:endParaRPr/>
          </a:p>
          <a:p>
            <a:pPr indent="0" lvl="0" marL="0" rtl="0" algn="l">
              <a:lnSpc>
                <a:spcPct val="90000"/>
              </a:lnSpc>
              <a:spcBef>
                <a:spcPts val="1000"/>
              </a:spcBef>
              <a:spcAft>
                <a:spcPts val="0"/>
              </a:spcAft>
              <a:buClr>
                <a:schemeClr val="dk1"/>
              </a:buClr>
              <a:buSzPts val="2000"/>
              <a:buNone/>
            </a:pPr>
            <a:r>
              <a:rPr b="1" i="1" lang="en-US" sz="2000"/>
              <a:t>set.seed(1) #make example repeatable</a:t>
            </a:r>
            <a:endParaRPr/>
          </a:p>
          <a:p>
            <a:pPr indent="0" lvl="0" marL="0" rtl="0" algn="l">
              <a:lnSpc>
                <a:spcPct val="90000"/>
              </a:lnSpc>
              <a:spcBef>
                <a:spcPts val="1000"/>
              </a:spcBef>
              <a:spcAft>
                <a:spcPts val="0"/>
              </a:spcAft>
              <a:buClr>
                <a:schemeClr val="dk1"/>
              </a:buClr>
              <a:buSzPts val="2000"/>
              <a:buNone/>
            </a:pPr>
            <a:r>
              <a:rPr b="1" i="1" lang="en-US" sz="2000"/>
              <a:t>m=data.frame(Temp=rnorm(n=50,mean=65,sd=1), #create Temp data</a:t>
            </a:r>
            <a:endParaRPr/>
          </a:p>
          <a:p>
            <a:pPr indent="0" lvl="0" marL="0" rtl="0" algn="l">
              <a:lnSpc>
                <a:spcPct val="90000"/>
              </a:lnSpc>
              <a:spcBef>
                <a:spcPts val="1000"/>
              </a:spcBef>
              <a:spcAft>
                <a:spcPts val="0"/>
              </a:spcAft>
              <a:buClr>
                <a:schemeClr val="dk1"/>
              </a:buClr>
              <a:buSzPts val="2000"/>
              <a:buNone/>
            </a:pPr>
            <a:r>
              <a:rPr b="1" i="1" lang="en-US" sz="2000"/>
              <a:t>               FemDens=rnorm(50,30,1)) #create Female Density data</a:t>
            </a:r>
            <a:endParaRPr/>
          </a:p>
          <a:p>
            <a:pPr indent="0" lvl="0" marL="0" rtl="0" algn="l">
              <a:lnSpc>
                <a:spcPct val="90000"/>
              </a:lnSpc>
              <a:spcBef>
                <a:spcPts val="1000"/>
              </a:spcBef>
              <a:spcAft>
                <a:spcPts val="0"/>
              </a:spcAft>
              <a:buClr>
                <a:schemeClr val="dk1"/>
              </a:buClr>
              <a:buSzPts val="2000"/>
              <a:buNone/>
            </a:pPr>
            <a:r>
              <a:rPr b="1" i="1" lang="en-US" sz="2000"/>
              <a:t>m$SingRate=1*m$Temp + 2*m$FemDens+ rnorm(50,2,2.5) #Singing Rate is influenced by both predictors, with slopes 1 and 2</a:t>
            </a:r>
            <a:endParaRPr/>
          </a:p>
        </p:txBody>
      </p:sp>
      <p:sp>
        <p:nvSpPr>
          <p:cNvPr id="100" name="Google Shape;100;p1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triped Ground Cricket - Allonemobius fasciatus - BugGuide.Net" id="101" name="Google Shape;101;p15"/>
          <p:cNvPicPr preferRelativeResize="0"/>
          <p:nvPr/>
        </p:nvPicPr>
        <p:blipFill rotWithShape="1">
          <a:blip r:embed="rId3">
            <a:alphaModFix/>
          </a:blip>
          <a:srcRect b="0" l="0" r="0" t="0"/>
          <a:stretch/>
        </p:blipFill>
        <p:spPr>
          <a:xfrm>
            <a:off x="9841522" y="-35301"/>
            <a:ext cx="2350477" cy="1762858"/>
          </a:xfrm>
          <a:prstGeom prst="rect">
            <a:avLst/>
          </a:prstGeom>
          <a:noFill/>
          <a:ln>
            <a:noFill/>
          </a:ln>
        </p:spPr>
      </p:pic>
      <p:sp>
        <p:nvSpPr>
          <p:cNvPr id="102" name="Google Shape;102;p15"/>
          <p:cNvSpPr txBox="1"/>
          <p:nvPr/>
        </p:nvSpPr>
        <p:spPr>
          <a:xfrm>
            <a:off x="9841521" y="1330284"/>
            <a:ext cx="22801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Striped ground cricket</a:t>
            </a:r>
            <a:endParaRPr/>
          </a:p>
        </p:txBody>
      </p:sp>
      <p:sp>
        <p:nvSpPr>
          <p:cNvPr id="103" name="Google Shape;103;p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838200" y="365125"/>
            <a:ext cx="103356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Reminder: how are slopes calculated in multiple regression?</a:t>
            </a:r>
            <a:endParaRPr/>
          </a:p>
        </p:txBody>
      </p:sp>
      <p:sp>
        <p:nvSpPr>
          <p:cNvPr id="350" name="Google Shape;350;p42"/>
          <p:cNvSpPr txBox="1"/>
          <p:nvPr>
            <p:ph idx="1" type="body"/>
          </p:nvPr>
        </p:nvSpPr>
        <p:spPr>
          <a:xfrm>
            <a:off x="838200" y="2041763"/>
            <a:ext cx="5776356" cy="4351338"/>
          </a:xfrm>
          <a:prstGeom prst="rect">
            <a:avLst/>
          </a:prstGeom>
          <a:noFill/>
          <a:ln>
            <a:noFill/>
          </a:ln>
        </p:spPr>
        <p:txBody>
          <a:bodyPr anchorCtr="0" anchor="t" bIns="45700" lIns="91425" spcFirstLastPara="1" rIns="91425" wrap="square" tIns="45700">
            <a:noAutofit/>
          </a:bodyPr>
          <a:lstStyle/>
          <a:p>
            <a:pPr indent="-227330" lvl="0" marL="228600" rtl="0" algn="l">
              <a:lnSpc>
                <a:spcPct val="70000"/>
              </a:lnSpc>
              <a:spcBef>
                <a:spcPts val="0"/>
              </a:spcBef>
              <a:spcAft>
                <a:spcPts val="0"/>
              </a:spcAft>
              <a:buClr>
                <a:schemeClr val="dk1"/>
              </a:buClr>
              <a:buSzPts val="2360"/>
              <a:buChar char="•"/>
            </a:pPr>
            <a:r>
              <a:rPr b="1" lang="en-US" sz="2360"/>
              <a:t>Slopes are unique contribution of predictor when other predictor(s) are already accounted for &amp; after removing correlation with other predictor(s)</a:t>
            </a:r>
            <a:endParaRPr sz="2360"/>
          </a:p>
          <a:p>
            <a:pPr indent="-227330" lvl="0" marL="228600" rtl="0" algn="l">
              <a:lnSpc>
                <a:spcPct val="70000"/>
              </a:lnSpc>
              <a:spcBef>
                <a:spcPts val="1000"/>
              </a:spcBef>
              <a:spcAft>
                <a:spcPts val="0"/>
              </a:spcAft>
              <a:buClr>
                <a:schemeClr val="dk1"/>
              </a:buClr>
              <a:buSzPts val="2360"/>
              <a:buChar char="•"/>
            </a:pPr>
            <a:r>
              <a:rPr b="1" lang="en-US" sz="2360"/>
              <a:t>Specifically, the slope for RL is:</a:t>
            </a:r>
            <a:endParaRPr sz="2360"/>
          </a:p>
          <a:p>
            <a:pPr indent="-231139" lvl="1" marL="685800" rtl="0" algn="l">
              <a:lnSpc>
                <a:spcPct val="70000"/>
              </a:lnSpc>
              <a:spcBef>
                <a:spcPts val="500"/>
              </a:spcBef>
              <a:spcAft>
                <a:spcPts val="0"/>
              </a:spcAft>
              <a:buClr>
                <a:schemeClr val="dk1"/>
              </a:buClr>
              <a:buSzPts val="2080"/>
              <a:buChar char="•"/>
            </a:pPr>
            <a:r>
              <a:rPr b="1" lang="en-US" sz="2080"/>
              <a:t>R_RL_LL=resid(lm(RL~LL)) #resids of RL on LL</a:t>
            </a:r>
            <a:endParaRPr sz="2080"/>
          </a:p>
          <a:p>
            <a:pPr indent="-231139" lvl="1" marL="685800" rtl="0" algn="l">
              <a:lnSpc>
                <a:spcPct val="70000"/>
              </a:lnSpc>
              <a:spcBef>
                <a:spcPts val="500"/>
              </a:spcBef>
              <a:spcAft>
                <a:spcPts val="0"/>
              </a:spcAft>
              <a:buClr>
                <a:schemeClr val="dk1"/>
              </a:buClr>
              <a:buSzPts val="2080"/>
              <a:buChar char="•"/>
            </a:pPr>
            <a:r>
              <a:rPr b="1" lang="en-US" sz="2080"/>
              <a:t>R_H_LL = resid(lm(H~LL)) #resids of H on LL</a:t>
            </a:r>
            <a:endParaRPr sz="2080"/>
          </a:p>
          <a:p>
            <a:pPr indent="-231139" lvl="1" marL="685800" rtl="0" algn="l">
              <a:lnSpc>
                <a:spcPct val="70000"/>
              </a:lnSpc>
              <a:spcBef>
                <a:spcPts val="500"/>
              </a:spcBef>
              <a:spcAft>
                <a:spcPts val="0"/>
              </a:spcAft>
              <a:buClr>
                <a:schemeClr val="dk1"/>
              </a:buClr>
              <a:buSzPts val="2080"/>
              <a:buChar char="•"/>
            </a:pPr>
            <a:r>
              <a:rPr b="1" lang="en-US" sz="2080"/>
              <a:t>summary(lm(R_H_LL~R_LL)</a:t>
            </a:r>
            <a:endParaRPr sz="2080"/>
          </a:p>
          <a:p>
            <a:pPr indent="-227330" lvl="0" marL="228600" rtl="0" algn="l">
              <a:lnSpc>
                <a:spcPct val="70000"/>
              </a:lnSpc>
              <a:spcBef>
                <a:spcPts val="1000"/>
              </a:spcBef>
              <a:spcAft>
                <a:spcPts val="0"/>
              </a:spcAft>
              <a:buClr>
                <a:schemeClr val="dk1"/>
              </a:buClr>
              <a:buSzPts val="2360"/>
              <a:buChar char="•"/>
            </a:pPr>
            <a:r>
              <a:rPr b="1" lang="en-US" sz="2360"/>
              <a:t>And the slope for LL is similar:</a:t>
            </a:r>
            <a:endParaRPr sz="2360"/>
          </a:p>
          <a:p>
            <a:pPr indent="-231139" lvl="1" marL="685800" rtl="0" algn="l">
              <a:lnSpc>
                <a:spcPct val="70000"/>
              </a:lnSpc>
              <a:spcBef>
                <a:spcPts val="500"/>
              </a:spcBef>
              <a:spcAft>
                <a:spcPts val="0"/>
              </a:spcAft>
              <a:buClr>
                <a:schemeClr val="dk1"/>
              </a:buClr>
              <a:buSzPts val="2080"/>
              <a:buChar char="•"/>
            </a:pPr>
            <a:r>
              <a:rPr b="1" lang="en-US" sz="2080"/>
              <a:t>R_LL_RL=resid(lm(LL~RL))</a:t>
            </a:r>
            <a:endParaRPr sz="2080"/>
          </a:p>
          <a:p>
            <a:pPr indent="-231139" lvl="1" marL="685800" rtl="0" algn="l">
              <a:lnSpc>
                <a:spcPct val="70000"/>
              </a:lnSpc>
              <a:spcBef>
                <a:spcPts val="500"/>
              </a:spcBef>
              <a:spcAft>
                <a:spcPts val="0"/>
              </a:spcAft>
              <a:buClr>
                <a:schemeClr val="dk1"/>
              </a:buClr>
              <a:buSzPts val="2080"/>
              <a:buChar char="•"/>
            </a:pPr>
            <a:r>
              <a:rPr b="1" lang="en-US" sz="2080"/>
              <a:t>R_H_RL = resid(lm(H~RL))</a:t>
            </a:r>
            <a:endParaRPr sz="2080"/>
          </a:p>
          <a:p>
            <a:pPr indent="-231139" lvl="1" marL="685800" rtl="0" algn="l">
              <a:lnSpc>
                <a:spcPct val="70000"/>
              </a:lnSpc>
              <a:spcBef>
                <a:spcPts val="500"/>
              </a:spcBef>
              <a:spcAft>
                <a:spcPts val="0"/>
              </a:spcAft>
              <a:buClr>
                <a:schemeClr val="dk1"/>
              </a:buClr>
              <a:buSzPts val="2080"/>
              <a:buChar char="•"/>
            </a:pPr>
            <a:r>
              <a:rPr b="1" lang="en-US" sz="2080"/>
              <a:t>summary(lm(R_H_RL~R_LL_RL))</a:t>
            </a:r>
            <a:endParaRPr sz="2080"/>
          </a:p>
          <a:p>
            <a:pPr indent="-227330" lvl="0" marL="228600" rtl="0" algn="l">
              <a:lnSpc>
                <a:spcPct val="70000"/>
              </a:lnSpc>
              <a:spcBef>
                <a:spcPts val="1000"/>
              </a:spcBef>
              <a:spcAft>
                <a:spcPts val="0"/>
              </a:spcAft>
              <a:buClr>
                <a:schemeClr val="dk1"/>
              </a:buClr>
              <a:buSzPts val="2360"/>
              <a:buChar char="•"/>
            </a:pPr>
            <a:r>
              <a:rPr b="1" lang="en-US" sz="2360"/>
              <a:t>Why are the SEs so high in the multiple regression model?</a:t>
            </a:r>
            <a:endParaRPr sz="2360"/>
          </a:p>
          <a:p>
            <a:pPr indent="-77470" lvl="0" marL="228600" rtl="0" algn="l">
              <a:lnSpc>
                <a:spcPct val="70000"/>
              </a:lnSpc>
              <a:spcBef>
                <a:spcPts val="1000"/>
              </a:spcBef>
              <a:spcAft>
                <a:spcPts val="0"/>
              </a:spcAft>
              <a:buClr>
                <a:schemeClr val="dk1"/>
              </a:buClr>
              <a:buSzPts val="1960"/>
              <a:buNone/>
            </a:pPr>
            <a:r>
              <a:t/>
            </a:r>
            <a:endParaRPr b="1" sz="2360"/>
          </a:p>
          <a:p>
            <a:pPr indent="-99059" lvl="1" marL="685800" rtl="0" algn="l">
              <a:lnSpc>
                <a:spcPct val="70000"/>
              </a:lnSpc>
              <a:spcBef>
                <a:spcPts val="500"/>
              </a:spcBef>
              <a:spcAft>
                <a:spcPts val="0"/>
              </a:spcAft>
              <a:buClr>
                <a:schemeClr val="dk1"/>
              </a:buClr>
              <a:buSzPts val="1680"/>
              <a:buNone/>
            </a:pPr>
            <a:r>
              <a:t/>
            </a:r>
            <a:endParaRPr b="1" sz="2080"/>
          </a:p>
        </p:txBody>
      </p:sp>
      <p:pic>
        <p:nvPicPr>
          <p:cNvPr id="351" name="Google Shape;351;p42"/>
          <p:cNvPicPr preferRelativeResize="0"/>
          <p:nvPr/>
        </p:nvPicPr>
        <p:blipFill rotWithShape="1">
          <a:blip r:embed="rId3">
            <a:alphaModFix/>
          </a:blip>
          <a:srcRect b="35410" l="0" r="17523" t="0"/>
          <a:stretch/>
        </p:blipFill>
        <p:spPr>
          <a:xfrm>
            <a:off x="7266208" y="1884213"/>
            <a:ext cx="4457090" cy="1074647"/>
          </a:xfrm>
          <a:prstGeom prst="rect">
            <a:avLst/>
          </a:prstGeom>
          <a:noFill/>
          <a:ln>
            <a:noFill/>
          </a:ln>
        </p:spPr>
      </p:pic>
      <p:pic>
        <p:nvPicPr>
          <p:cNvPr id="352" name="Google Shape;352;p42"/>
          <p:cNvPicPr preferRelativeResize="0"/>
          <p:nvPr/>
        </p:nvPicPr>
        <p:blipFill rotWithShape="1">
          <a:blip r:embed="rId4">
            <a:alphaModFix/>
          </a:blip>
          <a:srcRect b="0" l="0" r="0" t="0"/>
          <a:stretch/>
        </p:blipFill>
        <p:spPr>
          <a:xfrm>
            <a:off x="7266208" y="3565327"/>
            <a:ext cx="4521432" cy="800141"/>
          </a:xfrm>
          <a:prstGeom prst="rect">
            <a:avLst/>
          </a:prstGeom>
          <a:noFill/>
          <a:ln>
            <a:noFill/>
          </a:ln>
        </p:spPr>
      </p:pic>
      <p:pic>
        <p:nvPicPr>
          <p:cNvPr id="353" name="Google Shape;353;p42"/>
          <p:cNvPicPr preferRelativeResize="0"/>
          <p:nvPr/>
        </p:nvPicPr>
        <p:blipFill rotWithShape="1">
          <a:blip r:embed="rId5">
            <a:alphaModFix/>
          </a:blip>
          <a:srcRect b="0" l="0" r="0" t="0"/>
          <a:stretch/>
        </p:blipFill>
        <p:spPr>
          <a:xfrm>
            <a:off x="7329197" y="4721580"/>
            <a:ext cx="4527783" cy="762039"/>
          </a:xfrm>
          <a:prstGeom prst="rect">
            <a:avLst/>
          </a:prstGeom>
          <a:noFill/>
          <a:ln>
            <a:noFill/>
          </a:ln>
        </p:spPr>
      </p:pic>
      <p:cxnSp>
        <p:nvCxnSpPr>
          <p:cNvPr id="354" name="Google Shape;354;p42"/>
          <p:cNvCxnSpPr/>
          <p:nvPr/>
        </p:nvCxnSpPr>
        <p:spPr>
          <a:xfrm>
            <a:off x="4645820" y="4253374"/>
            <a:ext cx="262038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355" name="Google Shape;355;p42"/>
          <p:cNvCxnSpPr/>
          <p:nvPr/>
        </p:nvCxnSpPr>
        <p:spPr>
          <a:xfrm>
            <a:off x="5029790" y="5412377"/>
            <a:ext cx="2341417" cy="0"/>
          </a:xfrm>
          <a:prstGeom prst="straightConnector1">
            <a:avLst/>
          </a:prstGeom>
          <a:noFill/>
          <a:ln cap="flat" cmpd="sng" w="9525">
            <a:solidFill>
              <a:schemeClr val="accent1"/>
            </a:solidFill>
            <a:prstDash val="solid"/>
            <a:miter lim="800000"/>
            <a:headEnd len="sm" w="sm" type="none"/>
            <a:tailEnd len="med" w="med" type="triangle"/>
          </a:ln>
        </p:spPr>
      </p:cxnSp>
      <p:sp>
        <p:nvSpPr>
          <p:cNvPr id="356" name="Google Shape;356;p42"/>
          <p:cNvSpPr/>
          <p:nvPr/>
        </p:nvSpPr>
        <p:spPr>
          <a:xfrm>
            <a:off x="7274209" y="2422617"/>
            <a:ext cx="1896109" cy="39104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57" name="Google Shape;357;p42"/>
          <p:cNvSpPr/>
          <p:nvPr/>
        </p:nvSpPr>
        <p:spPr>
          <a:xfrm>
            <a:off x="7278168" y="4133495"/>
            <a:ext cx="1951527" cy="22101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58" name="Google Shape;358;p42"/>
          <p:cNvSpPr/>
          <p:nvPr/>
        </p:nvSpPr>
        <p:spPr>
          <a:xfrm>
            <a:off x="7359312" y="5298432"/>
            <a:ext cx="1951527" cy="22101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59" name="Google Shape;359;p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561473" y="365125"/>
            <a:ext cx="672638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Variance inflation due to collinearity</a:t>
            </a:r>
            <a:endParaRPr/>
          </a:p>
        </p:txBody>
      </p:sp>
      <p:sp>
        <p:nvSpPr>
          <p:cNvPr id="365" name="Google Shape;365;p43"/>
          <p:cNvSpPr txBox="1"/>
          <p:nvPr>
            <p:ph idx="1" type="body"/>
          </p:nvPr>
        </p:nvSpPr>
        <p:spPr>
          <a:xfrm>
            <a:off x="561473" y="1825624"/>
            <a:ext cx="5894353" cy="4807931"/>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rgbClr val="FF0000"/>
              </a:buClr>
              <a:buSzPct val="100000"/>
              <a:buChar char="•"/>
            </a:pPr>
            <a:r>
              <a:rPr b="1" lang="en-US">
                <a:solidFill>
                  <a:srgbClr val="FF0000"/>
                </a:solidFill>
              </a:rPr>
              <a:t>SEs of the slope (</a:t>
            </a:r>
            <a:r>
              <a:rPr b="1" lang="en-US" sz="2800">
                <a:solidFill>
                  <a:srgbClr val="FF0000"/>
                </a:solidFill>
              </a:rPr>
              <a:t>sqrt(diag(X’X)</a:t>
            </a:r>
            <a:r>
              <a:rPr b="1" baseline="30000" lang="en-US" sz="2800">
                <a:solidFill>
                  <a:srgbClr val="FF0000"/>
                </a:solidFill>
              </a:rPr>
              <a:t>-1</a:t>
            </a:r>
            <a:r>
              <a:rPr b="1" lang="en-US" sz="2800">
                <a:solidFill>
                  <a:srgbClr val="FF0000"/>
                </a:solidFill>
              </a:rPr>
              <a:t>)*s</a:t>
            </a:r>
            <a:r>
              <a:rPr b="1" baseline="30000" lang="en-US" sz="2800">
                <a:solidFill>
                  <a:srgbClr val="FF0000"/>
                </a:solidFill>
              </a:rPr>
              <a:t>2</a:t>
            </a:r>
            <a:r>
              <a:rPr b="1" lang="en-US" sz="2800">
                <a:solidFill>
                  <a:srgbClr val="FF0000"/>
                </a:solidFill>
              </a:rPr>
              <a:t>)</a:t>
            </a:r>
            <a:r>
              <a:rPr b="1" lang="en-US">
                <a:solidFill>
                  <a:srgbClr val="FF0000"/>
                </a:solidFill>
              </a:rPr>
              <a:t>) for predictors in multiple regression are “inflated” by a factor </a:t>
            </a:r>
            <a:r>
              <a:rPr b="1" i="1" lang="en-US">
                <a:solidFill>
                  <a:srgbClr val="FF0000"/>
                </a:solidFill>
              </a:rPr>
              <a:t>sqrt(1/(1-R</a:t>
            </a:r>
            <a:r>
              <a:rPr b="1" baseline="30000" i="1" lang="en-US">
                <a:solidFill>
                  <a:srgbClr val="FF0000"/>
                </a:solidFill>
              </a:rPr>
              <a:t>2</a:t>
            </a:r>
            <a:r>
              <a:rPr b="1" i="1" lang="en-US">
                <a:solidFill>
                  <a:srgbClr val="FF0000"/>
                </a:solidFill>
              </a:rPr>
              <a:t>))</a:t>
            </a:r>
            <a:r>
              <a:rPr b="1" lang="en-US">
                <a:solidFill>
                  <a:srgbClr val="FF0000"/>
                </a:solidFill>
              </a:rPr>
              <a:t> where R</a:t>
            </a:r>
            <a:r>
              <a:rPr b="1" baseline="30000" lang="en-US">
                <a:solidFill>
                  <a:srgbClr val="FF0000"/>
                </a:solidFill>
              </a:rPr>
              <a:t>2</a:t>
            </a:r>
            <a:r>
              <a:rPr b="1" lang="en-US">
                <a:solidFill>
                  <a:srgbClr val="FF0000"/>
                </a:solidFill>
              </a:rPr>
              <a:t> is the variance in that predictor explained by the other predictors. Inflation is due to lower (X’X), not higher s</a:t>
            </a:r>
            <a:r>
              <a:rPr b="1" baseline="30000" lang="en-US">
                <a:solidFill>
                  <a:srgbClr val="FF0000"/>
                </a:solidFill>
              </a:rPr>
              <a:t>2</a:t>
            </a:r>
            <a:r>
              <a:rPr b="1" lang="en-US">
                <a:solidFill>
                  <a:srgbClr val="FF0000"/>
                </a:solidFill>
              </a:rPr>
              <a:t> (RSE).</a:t>
            </a:r>
            <a:endParaRPr b="1"/>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Since RL is highly correlated with LL, R</a:t>
            </a:r>
            <a:r>
              <a:rPr b="1" baseline="30000" lang="en-US">
                <a:solidFill>
                  <a:srgbClr val="FF0000"/>
                </a:solidFill>
              </a:rPr>
              <a:t>2</a:t>
            </a:r>
            <a:r>
              <a:rPr b="1" lang="en-US">
                <a:solidFill>
                  <a:srgbClr val="FF0000"/>
                </a:solidFill>
              </a:rPr>
              <a:t> for LL vs RL (or vice versa – it’s the same!) is very large (R</a:t>
            </a:r>
            <a:r>
              <a:rPr b="1" baseline="30000" lang="en-US">
                <a:solidFill>
                  <a:srgbClr val="FF0000"/>
                </a:solidFill>
              </a:rPr>
              <a:t>2</a:t>
            </a:r>
            <a:r>
              <a:rPr b="1" lang="en-US">
                <a:solidFill>
                  <a:srgbClr val="FF0000"/>
                </a:solidFill>
              </a:rPr>
              <a:t> = 0.93) </a:t>
            </a:r>
            <a:endParaRPr b="1"/>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SEs are inflated by </a:t>
            </a:r>
            <a:r>
              <a:rPr b="1" i="1" lang="en-US">
                <a:solidFill>
                  <a:srgbClr val="FF0000"/>
                </a:solidFill>
              </a:rPr>
              <a:t>sqrt(1/(1-0.93))= sqrt(14.24)=3.77!</a:t>
            </a:r>
            <a:r>
              <a:rPr b="1" lang="en-US">
                <a:solidFill>
                  <a:srgbClr val="FF0000"/>
                </a:solidFill>
              </a:rPr>
              <a:t> (0.56=~0.1494*3.77)</a:t>
            </a:r>
            <a:endParaRPr b="1"/>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Neither RL or LL are significant in the model with both RL and LL, despite both being highly correlated with H because they are redundant. Neither makes a unique contribution if the other is already in the model, but model with both or either one are very good (R</a:t>
            </a:r>
            <a:r>
              <a:rPr b="1" baseline="30000" lang="en-US">
                <a:solidFill>
                  <a:srgbClr val="FF0000"/>
                </a:solidFill>
              </a:rPr>
              <a:t>2</a:t>
            </a:r>
            <a:r>
              <a:rPr b="1" lang="en-US">
                <a:solidFill>
                  <a:srgbClr val="FF0000"/>
                </a:solidFill>
              </a:rPr>
              <a:t>&gt;73%; P = ~10</a:t>
            </a:r>
            <a:r>
              <a:rPr b="1" baseline="30000" lang="en-US">
                <a:solidFill>
                  <a:srgbClr val="FF0000"/>
                </a:solidFill>
              </a:rPr>
              <a:t>-5 or </a:t>
            </a:r>
            <a:r>
              <a:rPr b="1" lang="en-US">
                <a:solidFill>
                  <a:srgbClr val="FF0000"/>
                </a:solidFill>
              </a:rPr>
              <a:t>10</a:t>
            </a:r>
            <a:r>
              <a:rPr b="1" baseline="30000" lang="en-US">
                <a:solidFill>
                  <a:srgbClr val="FF0000"/>
                </a:solidFill>
              </a:rPr>
              <a:t>-6</a:t>
            </a:r>
            <a:r>
              <a:rPr b="1" lang="en-US">
                <a:solidFill>
                  <a:srgbClr val="FF0000"/>
                </a:solidFill>
              </a:rPr>
              <a:t>)!</a:t>
            </a:r>
            <a:endParaRPr b="1"/>
          </a:p>
        </p:txBody>
      </p:sp>
      <p:pic>
        <p:nvPicPr>
          <p:cNvPr id="366" name="Google Shape;366;p43"/>
          <p:cNvPicPr preferRelativeResize="0"/>
          <p:nvPr/>
        </p:nvPicPr>
        <p:blipFill rotWithShape="1">
          <a:blip r:embed="rId3">
            <a:alphaModFix/>
          </a:blip>
          <a:srcRect b="0" l="0" r="0" t="0"/>
          <a:stretch/>
        </p:blipFill>
        <p:spPr>
          <a:xfrm>
            <a:off x="6732553" y="4906212"/>
            <a:ext cx="5353325" cy="1847945"/>
          </a:xfrm>
          <a:prstGeom prst="rect">
            <a:avLst/>
          </a:prstGeom>
          <a:noFill/>
          <a:ln>
            <a:noFill/>
          </a:ln>
        </p:spPr>
      </p:pic>
      <p:pic>
        <p:nvPicPr>
          <p:cNvPr id="367" name="Google Shape;367;p43"/>
          <p:cNvPicPr preferRelativeResize="0"/>
          <p:nvPr/>
        </p:nvPicPr>
        <p:blipFill rotWithShape="1">
          <a:blip r:embed="rId4">
            <a:alphaModFix/>
          </a:blip>
          <a:srcRect b="0" l="0" r="0" t="0"/>
          <a:stretch/>
        </p:blipFill>
        <p:spPr>
          <a:xfrm>
            <a:off x="6732553" y="3128164"/>
            <a:ext cx="5404128" cy="1663786"/>
          </a:xfrm>
          <a:prstGeom prst="rect">
            <a:avLst/>
          </a:prstGeom>
          <a:noFill/>
          <a:ln>
            <a:noFill/>
          </a:ln>
        </p:spPr>
      </p:pic>
      <p:sp>
        <p:nvSpPr>
          <p:cNvPr id="368" name="Google Shape;368;p43"/>
          <p:cNvSpPr/>
          <p:nvPr/>
        </p:nvSpPr>
        <p:spPr>
          <a:xfrm>
            <a:off x="6717460" y="3671912"/>
            <a:ext cx="2908678" cy="18519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69" name="Google Shape;369;p43"/>
          <p:cNvSpPr/>
          <p:nvPr/>
        </p:nvSpPr>
        <p:spPr>
          <a:xfrm>
            <a:off x="6711919" y="5461917"/>
            <a:ext cx="2908678" cy="18519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0" name="Google Shape;370;p43"/>
          <p:cNvSpPr/>
          <p:nvPr/>
        </p:nvSpPr>
        <p:spPr>
          <a:xfrm>
            <a:off x="6711919" y="4215012"/>
            <a:ext cx="2714714" cy="18519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1" name="Google Shape;371;p43"/>
          <p:cNvSpPr/>
          <p:nvPr/>
        </p:nvSpPr>
        <p:spPr>
          <a:xfrm>
            <a:off x="6731313" y="6179585"/>
            <a:ext cx="2714714" cy="18519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2" name="Google Shape;372;p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73" name="Google Shape;373;p43"/>
          <p:cNvPicPr preferRelativeResize="0"/>
          <p:nvPr/>
        </p:nvPicPr>
        <p:blipFill>
          <a:blip r:embed="rId5">
            <a:alphaModFix/>
          </a:blip>
          <a:stretch>
            <a:fillRect/>
          </a:stretch>
        </p:blipFill>
        <p:spPr>
          <a:xfrm>
            <a:off x="7924057" y="14298"/>
            <a:ext cx="4115543" cy="3138975"/>
          </a:xfrm>
          <a:prstGeom prst="rect">
            <a:avLst/>
          </a:prstGeom>
          <a:noFill/>
          <a:ln>
            <a:noFill/>
          </a:ln>
        </p:spPr>
      </p:pic>
      <p:sp>
        <p:nvSpPr>
          <p:cNvPr id="374" name="Google Shape;374;p43"/>
          <p:cNvSpPr/>
          <p:nvPr/>
        </p:nvSpPr>
        <p:spPr>
          <a:xfrm>
            <a:off x="6711925" y="4416000"/>
            <a:ext cx="4973100" cy="3651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Variance inflation due to collinearity has a name</a:t>
            </a:r>
            <a:endParaRPr/>
          </a:p>
        </p:txBody>
      </p:sp>
      <p:sp>
        <p:nvSpPr>
          <p:cNvPr id="380" name="Google Shape;380;p44"/>
          <p:cNvSpPr txBox="1"/>
          <p:nvPr>
            <p:ph idx="1" type="body"/>
          </p:nvPr>
        </p:nvSpPr>
        <p:spPr>
          <a:xfrm>
            <a:off x="838200" y="1825624"/>
            <a:ext cx="10515600" cy="4618307"/>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There is a measure of the inflation of each SE: </a:t>
            </a:r>
            <a:endParaRPr/>
          </a:p>
          <a:p>
            <a:pPr indent="-228600" lvl="0" marL="228600" rtl="0" algn="l">
              <a:lnSpc>
                <a:spcPct val="90000"/>
              </a:lnSpc>
              <a:spcBef>
                <a:spcPts val="1000"/>
              </a:spcBef>
              <a:spcAft>
                <a:spcPts val="0"/>
              </a:spcAft>
              <a:buClr>
                <a:schemeClr val="dk1"/>
              </a:buClr>
              <a:buSzPts val="2800"/>
              <a:buChar char="•"/>
            </a:pPr>
            <a:r>
              <a:rPr b="1" lang="en-US"/>
              <a:t>The </a:t>
            </a:r>
            <a:r>
              <a:rPr b="1" lang="en-US" u="sng"/>
              <a:t>variance</a:t>
            </a:r>
            <a:r>
              <a:rPr b="1" lang="en-US"/>
              <a:t> (SE</a:t>
            </a:r>
            <a:r>
              <a:rPr b="1" baseline="30000" lang="en-US"/>
              <a:t>2</a:t>
            </a:r>
            <a:r>
              <a:rPr b="1" lang="en-US"/>
              <a:t>) inflation factor: VIF = 1/(1-R</a:t>
            </a:r>
            <a:r>
              <a:rPr b="1" baseline="30000" lang="en-US"/>
              <a:t>2</a:t>
            </a:r>
            <a:r>
              <a:rPr b="1" lang="en-US"/>
              <a:t>). </a:t>
            </a:r>
            <a:endParaRPr/>
          </a:p>
          <a:p>
            <a:pPr indent="-228600" lvl="0" marL="228600" rtl="0" algn="l">
              <a:lnSpc>
                <a:spcPct val="90000"/>
              </a:lnSpc>
              <a:spcBef>
                <a:spcPts val="1000"/>
              </a:spcBef>
              <a:spcAft>
                <a:spcPts val="0"/>
              </a:spcAft>
              <a:buClr>
                <a:schemeClr val="dk1"/>
              </a:buClr>
              <a:buSzPts val="2800"/>
              <a:buChar char="•"/>
            </a:pPr>
            <a:r>
              <a:rPr b="1" lang="en-US"/>
              <a:t>There are back of the </a:t>
            </a:r>
            <a:r>
              <a:rPr b="1" lang="en-US"/>
              <a:t>envelope</a:t>
            </a:r>
            <a:r>
              <a:rPr b="1" lang="en-US"/>
              <a:t> rules for what is ok (&lt;10, 5, 4, 2.5) but they are all BS, as we’ll see.</a:t>
            </a:r>
            <a:endParaRPr/>
          </a:p>
          <a:p>
            <a:pPr indent="-228600" lvl="0" marL="228600" rtl="0" algn="l">
              <a:lnSpc>
                <a:spcPct val="90000"/>
              </a:lnSpc>
              <a:spcBef>
                <a:spcPts val="1000"/>
              </a:spcBef>
              <a:spcAft>
                <a:spcPts val="0"/>
              </a:spcAft>
              <a:buClr>
                <a:schemeClr val="dk1"/>
              </a:buClr>
              <a:buSzPts val="2800"/>
              <a:buChar char="•"/>
            </a:pPr>
            <a:r>
              <a:rPr b="1" lang="en-US"/>
              <a:t>You can obtain vif values with vif(model) in the </a:t>
            </a:r>
            <a:r>
              <a:rPr b="1" i="1" lang="en-US"/>
              <a:t>car</a:t>
            </a:r>
            <a:r>
              <a:rPr b="1" lang="en-US"/>
              <a:t> package </a:t>
            </a:r>
            <a:endParaRPr/>
          </a:p>
          <a:p>
            <a:pPr indent="0" lvl="0" marL="0" rtl="0" algn="l">
              <a:lnSpc>
                <a:spcPct val="90000"/>
              </a:lnSpc>
              <a:spcBef>
                <a:spcPts val="1000"/>
              </a:spcBef>
              <a:spcAft>
                <a:spcPts val="0"/>
              </a:spcAft>
              <a:buClr>
                <a:schemeClr val="dk1"/>
              </a:buClr>
              <a:buSzPts val="2800"/>
              <a:buNone/>
            </a:pPr>
            <a:r>
              <a:rPr b="1" i="1" lang="en-US"/>
              <a:t>car::vif(lm(H~RL+LL))</a:t>
            </a:r>
            <a:endParaRPr/>
          </a:p>
          <a:p>
            <a:pPr indent="-50800" lvl="0" marL="228600" rtl="0" algn="l">
              <a:lnSpc>
                <a:spcPct val="90000"/>
              </a:lnSpc>
              <a:spcBef>
                <a:spcPts val="1000"/>
              </a:spcBef>
              <a:spcAft>
                <a:spcPts val="0"/>
              </a:spcAft>
              <a:buClr>
                <a:schemeClr val="dk1"/>
              </a:buClr>
              <a:buSzPts val="2800"/>
              <a:buNone/>
            </a:pPr>
            <a:r>
              <a:t/>
            </a:r>
            <a:endParaRPr b="1"/>
          </a:p>
          <a:p>
            <a:pPr indent="-228600" lvl="0" marL="228600" rtl="0" algn="l">
              <a:lnSpc>
                <a:spcPct val="90000"/>
              </a:lnSpc>
              <a:spcBef>
                <a:spcPts val="1000"/>
              </a:spcBef>
              <a:spcAft>
                <a:spcPts val="0"/>
              </a:spcAft>
              <a:buClr>
                <a:schemeClr val="dk1"/>
              </a:buClr>
              <a:buSzPts val="2800"/>
              <a:buChar char="•"/>
            </a:pPr>
            <a:r>
              <a:rPr b="1" lang="en-US"/>
              <a:t>The same as we got on last slide: 1/(1-0.93) = 14.24</a:t>
            </a:r>
            <a:endParaRPr/>
          </a:p>
          <a:p>
            <a:pPr indent="-228600" lvl="0" marL="228600" rtl="0" algn="l">
              <a:lnSpc>
                <a:spcPct val="90000"/>
              </a:lnSpc>
              <a:spcBef>
                <a:spcPts val="1000"/>
              </a:spcBef>
              <a:spcAft>
                <a:spcPts val="0"/>
              </a:spcAft>
              <a:buClr>
                <a:schemeClr val="dk1"/>
              </a:buClr>
              <a:buSzPts val="2800"/>
              <a:buChar char="•"/>
            </a:pPr>
            <a:r>
              <a:rPr b="1" lang="en-US"/>
              <a:t>They are the same b/c there is only 2 predictors in the model &amp; r</a:t>
            </a:r>
            <a:r>
              <a:rPr b="1" baseline="-25000" lang="en-US"/>
              <a:t>x1x2</a:t>
            </a:r>
            <a:r>
              <a:rPr b="1" lang="en-US"/>
              <a:t>=r</a:t>
            </a:r>
            <a:r>
              <a:rPr b="1" baseline="-25000" lang="en-US"/>
              <a:t>x2x1</a:t>
            </a:r>
            <a:r>
              <a:rPr b="1" baseline="30000" lang="en-US"/>
              <a:t> </a:t>
            </a:r>
            <a:r>
              <a:rPr b="1" lang="en-US"/>
              <a:t>so 1-R</a:t>
            </a:r>
            <a:r>
              <a:rPr b="1" baseline="30000" lang="en-US"/>
              <a:t>2</a:t>
            </a:r>
            <a:r>
              <a:rPr b="1" lang="en-US"/>
              <a:t> is the same for both.</a:t>
            </a:r>
            <a:endParaRPr/>
          </a:p>
        </p:txBody>
      </p:sp>
      <p:pic>
        <p:nvPicPr>
          <p:cNvPr id="381" name="Google Shape;381;p44"/>
          <p:cNvPicPr preferRelativeResize="0"/>
          <p:nvPr/>
        </p:nvPicPr>
        <p:blipFill rotWithShape="1">
          <a:blip r:embed="rId3">
            <a:alphaModFix/>
          </a:blip>
          <a:srcRect b="0" l="0" r="0" t="0"/>
          <a:stretch/>
        </p:blipFill>
        <p:spPr>
          <a:xfrm>
            <a:off x="1077646" y="4441861"/>
            <a:ext cx="2008453" cy="487602"/>
          </a:xfrm>
          <a:prstGeom prst="rect">
            <a:avLst/>
          </a:prstGeom>
          <a:noFill/>
          <a:ln>
            <a:noFill/>
          </a:ln>
        </p:spPr>
      </p:pic>
      <p:sp>
        <p:nvSpPr>
          <p:cNvPr id="382" name="Google Shape;382;p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838201" y="365125"/>
            <a:ext cx="1025929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b="1" lang="en-US" sz="3200"/>
              <a:t>What we used to do but should not have done round 1: backwards step-wise regression</a:t>
            </a:r>
            <a:endParaRPr/>
          </a:p>
        </p:txBody>
      </p:sp>
      <p:sp>
        <p:nvSpPr>
          <p:cNvPr id="388" name="Google Shape;388;p45"/>
          <p:cNvSpPr txBox="1"/>
          <p:nvPr>
            <p:ph idx="1" type="body"/>
          </p:nvPr>
        </p:nvSpPr>
        <p:spPr>
          <a:xfrm>
            <a:off x="838200" y="1825625"/>
            <a:ext cx="5695605"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b="1" lang="en-US"/>
              <a:t>Let’s see what happens with backwards stepwise regression (BSWR)</a:t>
            </a:r>
            <a:endParaRPr/>
          </a:p>
          <a:p>
            <a:pPr indent="-228600" lvl="0" marL="228600" rtl="0" algn="l">
              <a:lnSpc>
                <a:spcPct val="90000"/>
              </a:lnSpc>
              <a:spcBef>
                <a:spcPts val="1000"/>
              </a:spcBef>
              <a:spcAft>
                <a:spcPts val="0"/>
              </a:spcAft>
              <a:buClr>
                <a:schemeClr val="dk1"/>
              </a:buClr>
              <a:buSzPct val="100000"/>
              <a:buChar char="•"/>
            </a:pPr>
            <a:r>
              <a:rPr b="1" lang="en-US"/>
              <a:t>Start with a “full” model (i.e. put both RL and LL in 1 model) and then sequentially drop non-significant variables until all remaining variables are significant. If multiple variables are non-significant, drop the one with the highest p-value first.</a:t>
            </a:r>
            <a:endParaRPr/>
          </a:p>
          <a:p>
            <a:pPr indent="-228600" lvl="0" marL="228600" rtl="0" algn="l">
              <a:lnSpc>
                <a:spcPct val="90000"/>
              </a:lnSpc>
              <a:spcBef>
                <a:spcPts val="1000"/>
              </a:spcBef>
              <a:spcAft>
                <a:spcPts val="0"/>
              </a:spcAft>
              <a:buClr>
                <a:schemeClr val="dk1"/>
              </a:buClr>
              <a:buSzPct val="100000"/>
              <a:buChar char="•"/>
            </a:pPr>
            <a:r>
              <a:rPr b="1" lang="en-US"/>
              <a:t>summary(lm(H~RL+LL))</a:t>
            </a:r>
            <a:endParaRPr/>
          </a:p>
          <a:p>
            <a:pPr indent="-228600" lvl="0" marL="228600" rtl="0" algn="l">
              <a:lnSpc>
                <a:spcPct val="90000"/>
              </a:lnSpc>
              <a:spcBef>
                <a:spcPts val="1000"/>
              </a:spcBef>
              <a:spcAft>
                <a:spcPts val="0"/>
              </a:spcAft>
              <a:buClr>
                <a:schemeClr val="dk1"/>
              </a:buClr>
              <a:buSzPct val="100000"/>
              <a:buChar char="•"/>
            </a:pPr>
            <a:r>
              <a:rPr b="1" lang="en-US"/>
              <a:t>Q12: What would we do with these results using the procedure above for BSWR?</a:t>
            </a:r>
            <a:endParaRPr/>
          </a:p>
        </p:txBody>
      </p:sp>
      <p:pic>
        <p:nvPicPr>
          <p:cNvPr id="389" name="Google Shape;389;p45"/>
          <p:cNvPicPr preferRelativeResize="0"/>
          <p:nvPr/>
        </p:nvPicPr>
        <p:blipFill rotWithShape="1">
          <a:blip r:embed="rId3">
            <a:alphaModFix/>
          </a:blip>
          <a:srcRect b="0" l="0" r="0" t="0"/>
          <a:stretch/>
        </p:blipFill>
        <p:spPr>
          <a:xfrm>
            <a:off x="6713501" y="2342377"/>
            <a:ext cx="5404128" cy="1663786"/>
          </a:xfrm>
          <a:prstGeom prst="rect">
            <a:avLst/>
          </a:prstGeom>
          <a:noFill/>
          <a:ln>
            <a:noFill/>
          </a:ln>
        </p:spPr>
      </p:pic>
      <p:sp>
        <p:nvSpPr>
          <p:cNvPr id="390" name="Google Shape;390;p45"/>
          <p:cNvSpPr/>
          <p:nvPr/>
        </p:nvSpPr>
        <p:spPr>
          <a:xfrm>
            <a:off x="6713501" y="2886554"/>
            <a:ext cx="4383990" cy="39104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91" name="Google Shape;391;p4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ph idx="1" type="body"/>
          </p:nvPr>
        </p:nvSpPr>
        <p:spPr>
          <a:xfrm>
            <a:off x="838200" y="1825625"/>
            <a:ext cx="5695605"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b="1" lang="en-US"/>
              <a:t>Start with a “full” model (i.e. put both RL and LL in 1 model) and then sequentially drop non-significant variables until all remaining variables are significant. If multiple variables are non-significant, drop the one with the highest p-value first.</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LL has highest P-value so remove it from model and refit with just RL:</a:t>
            </a:r>
            <a:endParaRPr/>
          </a:p>
          <a:p>
            <a:pPr indent="0" lvl="0" marL="0" rtl="0" algn="l">
              <a:lnSpc>
                <a:spcPct val="90000"/>
              </a:lnSpc>
              <a:spcBef>
                <a:spcPts val="1000"/>
              </a:spcBef>
              <a:spcAft>
                <a:spcPts val="0"/>
              </a:spcAft>
              <a:buClr>
                <a:srgbClr val="FF0000"/>
              </a:buClr>
              <a:buSzPct val="100000"/>
              <a:buNone/>
            </a:pPr>
            <a:r>
              <a:rPr b="1" i="1" lang="en-US">
                <a:solidFill>
                  <a:srgbClr val="FF0000"/>
                </a:solidFill>
              </a:rPr>
              <a:t>summary(lm(H~RL))</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RL is significant so we are done!</a:t>
            </a:r>
            <a:endParaRPr/>
          </a:p>
          <a:p>
            <a:pPr indent="-228600" lvl="0" marL="228600" rtl="0" algn="l">
              <a:lnSpc>
                <a:spcPct val="90000"/>
              </a:lnSpc>
              <a:spcBef>
                <a:spcPts val="1000"/>
              </a:spcBef>
              <a:spcAft>
                <a:spcPts val="0"/>
              </a:spcAft>
              <a:buClr>
                <a:schemeClr val="dk1"/>
              </a:buClr>
              <a:buSzPct val="100000"/>
              <a:buChar char="•"/>
            </a:pPr>
            <a:r>
              <a:rPr b="1" lang="en-US"/>
              <a:t>Q13: What is the problem with reporting this as our best model for understanding which predictors influence height?</a:t>
            </a:r>
            <a:endParaRPr/>
          </a:p>
        </p:txBody>
      </p:sp>
      <p:pic>
        <p:nvPicPr>
          <p:cNvPr id="397" name="Google Shape;397;p46"/>
          <p:cNvPicPr preferRelativeResize="0"/>
          <p:nvPr/>
        </p:nvPicPr>
        <p:blipFill rotWithShape="1">
          <a:blip r:embed="rId3">
            <a:alphaModFix/>
          </a:blip>
          <a:srcRect b="0" l="0" r="0" t="0"/>
          <a:stretch/>
        </p:blipFill>
        <p:spPr>
          <a:xfrm>
            <a:off x="6613798" y="4466711"/>
            <a:ext cx="5353325" cy="1847945"/>
          </a:xfrm>
          <a:prstGeom prst="rect">
            <a:avLst/>
          </a:prstGeom>
          <a:noFill/>
          <a:ln>
            <a:noFill/>
          </a:ln>
        </p:spPr>
      </p:pic>
      <p:pic>
        <p:nvPicPr>
          <p:cNvPr id="398" name="Google Shape;398;p46"/>
          <p:cNvPicPr preferRelativeResize="0"/>
          <p:nvPr/>
        </p:nvPicPr>
        <p:blipFill rotWithShape="1">
          <a:blip r:embed="rId4">
            <a:alphaModFix/>
          </a:blip>
          <a:srcRect b="0" l="0" r="0" t="0"/>
          <a:stretch/>
        </p:blipFill>
        <p:spPr>
          <a:xfrm>
            <a:off x="6713501" y="2342377"/>
            <a:ext cx="5404128" cy="1663786"/>
          </a:xfrm>
          <a:prstGeom prst="rect">
            <a:avLst/>
          </a:prstGeom>
          <a:noFill/>
          <a:ln>
            <a:noFill/>
          </a:ln>
        </p:spPr>
      </p:pic>
      <p:sp>
        <p:nvSpPr>
          <p:cNvPr id="399" name="Google Shape;399;p46"/>
          <p:cNvSpPr/>
          <p:nvPr/>
        </p:nvSpPr>
        <p:spPr>
          <a:xfrm>
            <a:off x="6613798" y="4655977"/>
            <a:ext cx="4383990" cy="62854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00" name="Google Shape;400;p46"/>
          <p:cNvSpPr txBox="1"/>
          <p:nvPr>
            <p:ph type="title"/>
          </p:nvPr>
        </p:nvSpPr>
        <p:spPr>
          <a:xfrm>
            <a:off x="838201" y="365125"/>
            <a:ext cx="1025929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b="1" lang="en-US" sz="3200"/>
              <a:t>What we used to do but should not have done round 1: backwards step-wise regression</a:t>
            </a:r>
            <a:endParaRPr/>
          </a:p>
        </p:txBody>
      </p:sp>
      <p:sp>
        <p:nvSpPr>
          <p:cNvPr id="401" name="Google Shape;401;p46"/>
          <p:cNvSpPr/>
          <p:nvPr/>
        </p:nvSpPr>
        <p:spPr>
          <a:xfrm>
            <a:off x="6713501" y="3074170"/>
            <a:ext cx="4383990" cy="17352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02" name="Google Shape;402;p4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txBox="1"/>
          <p:nvPr>
            <p:ph type="title"/>
          </p:nvPr>
        </p:nvSpPr>
        <p:spPr>
          <a:xfrm>
            <a:off x="838201" y="365125"/>
            <a:ext cx="10217368"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b="1" lang="en-US" sz="3200"/>
              <a:t>What we used to do but should not have done round 1: backwards step-wise regression</a:t>
            </a:r>
            <a:endParaRPr/>
          </a:p>
        </p:txBody>
      </p:sp>
      <p:sp>
        <p:nvSpPr>
          <p:cNvPr id="408" name="Google Shape;408;p47"/>
          <p:cNvSpPr txBox="1"/>
          <p:nvPr>
            <p:ph idx="1" type="body"/>
          </p:nvPr>
        </p:nvSpPr>
        <p:spPr>
          <a:xfrm>
            <a:off x="838200" y="1825625"/>
            <a:ext cx="569560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b="1" lang="en-US">
                <a:solidFill>
                  <a:srgbClr val="FF0000"/>
                </a:solidFill>
              </a:rPr>
              <a:t>We would have dropped LL and attributed all variation in H to RL! But we know both legs contribute to height! </a:t>
            </a:r>
            <a:endParaRPr/>
          </a:p>
          <a:p>
            <a:pPr indent="-228600" lvl="0" marL="228600" rtl="0" algn="l">
              <a:lnSpc>
                <a:spcPct val="90000"/>
              </a:lnSpc>
              <a:spcBef>
                <a:spcPts val="1000"/>
              </a:spcBef>
              <a:spcAft>
                <a:spcPts val="0"/>
              </a:spcAft>
              <a:buClr>
                <a:srgbClr val="FF0000"/>
              </a:buClr>
              <a:buSzPts val="2800"/>
              <a:buChar char="•"/>
            </a:pPr>
            <a:r>
              <a:rPr b="1" lang="en-US">
                <a:solidFill>
                  <a:srgbClr val="FF0000"/>
                </a:solidFill>
              </a:rPr>
              <a:t>We’d get the biology wrong!</a:t>
            </a:r>
            <a:endParaRPr/>
          </a:p>
          <a:p>
            <a:pPr indent="-228600" lvl="0" marL="228600" rtl="0" algn="l">
              <a:lnSpc>
                <a:spcPct val="90000"/>
              </a:lnSpc>
              <a:spcBef>
                <a:spcPts val="1000"/>
              </a:spcBef>
              <a:spcAft>
                <a:spcPts val="0"/>
              </a:spcAft>
              <a:buClr>
                <a:srgbClr val="FF0000"/>
              </a:buClr>
              <a:buSzPts val="2800"/>
              <a:buChar char="•"/>
            </a:pPr>
            <a:r>
              <a:rPr b="1" lang="en-US">
                <a:solidFill>
                  <a:srgbClr val="FF0000"/>
                </a:solidFill>
              </a:rPr>
              <a:t>Also, the true slope of RL was 0.5, and the true slope is not contained in the 95% CI (0.75-1.35)!</a:t>
            </a:r>
            <a:endParaRPr/>
          </a:p>
        </p:txBody>
      </p:sp>
      <p:pic>
        <p:nvPicPr>
          <p:cNvPr id="409" name="Google Shape;409;p47"/>
          <p:cNvPicPr preferRelativeResize="0"/>
          <p:nvPr/>
        </p:nvPicPr>
        <p:blipFill rotWithShape="1">
          <a:blip r:embed="rId3">
            <a:alphaModFix/>
          </a:blip>
          <a:srcRect b="0" l="0" r="0" t="0"/>
          <a:stretch/>
        </p:blipFill>
        <p:spPr>
          <a:xfrm>
            <a:off x="6613798" y="4466711"/>
            <a:ext cx="5353325" cy="1847945"/>
          </a:xfrm>
          <a:prstGeom prst="rect">
            <a:avLst/>
          </a:prstGeom>
          <a:noFill/>
          <a:ln>
            <a:noFill/>
          </a:ln>
        </p:spPr>
      </p:pic>
      <p:pic>
        <p:nvPicPr>
          <p:cNvPr id="410" name="Google Shape;410;p47"/>
          <p:cNvPicPr preferRelativeResize="0"/>
          <p:nvPr/>
        </p:nvPicPr>
        <p:blipFill rotWithShape="1">
          <a:blip r:embed="rId4">
            <a:alphaModFix/>
          </a:blip>
          <a:srcRect b="0" l="0" r="0" t="0"/>
          <a:stretch/>
        </p:blipFill>
        <p:spPr>
          <a:xfrm>
            <a:off x="6713501" y="2342377"/>
            <a:ext cx="5404128" cy="1663786"/>
          </a:xfrm>
          <a:prstGeom prst="rect">
            <a:avLst/>
          </a:prstGeom>
          <a:noFill/>
          <a:ln>
            <a:noFill/>
          </a:ln>
        </p:spPr>
      </p:pic>
      <p:sp>
        <p:nvSpPr>
          <p:cNvPr id="411" name="Google Shape;411;p47"/>
          <p:cNvSpPr/>
          <p:nvPr/>
        </p:nvSpPr>
        <p:spPr>
          <a:xfrm>
            <a:off x="6613798" y="4655977"/>
            <a:ext cx="4383990" cy="62854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12" name="Google Shape;412;p4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How common is this problem?</a:t>
            </a:r>
            <a:endParaRPr/>
          </a:p>
        </p:txBody>
      </p:sp>
      <p:sp>
        <p:nvSpPr>
          <p:cNvPr id="418" name="Google Shape;418;p48"/>
          <p:cNvSpPr txBox="1"/>
          <p:nvPr>
            <p:ph idx="1" type="body"/>
          </p:nvPr>
        </p:nvSpPr>
        <p:spPr>
          <a:xfrm>
            <a:off x="838200" y="1825625"/>
            <a:ext cx="6999514"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Did I give you a dumb example? Are real predictors ridiculously correlated like that?</a:t>
            </a:r>
            <a:endParaRPr/>
          </a:p>
          <a:p>
            <a:pPr indent="-228600" lvl="0" marL="228600" rtl="0" algn="l">
              <a:lnSpc>
                <a:spcPct val="90000"/>
              </a:lnSpc>
              <a:spcBef>
                <a:spcPts val="1000"/>
              </a:spcBef>
              <a:spcAft>
                <a:spcPts val="0"/>
              </a:spcAft>
              <a:buClr>
                <a:schemeClr val="dk1"/>
              </a:buClr>
              <a:buSzPct val="100000"/>
              <a:buChar char="•"/>
            </a:pPr>
            <a:r>
              <a:rPr b="1" lang="en-US"/>
              <a:t>Oh yes! Remember the species diversity example I gave you? Look at the correlations between Latitude, Temperature, PET, &amp; solar radiation? What about PET and AET?</a:t>
            </a:r>
            <a:endParaRPr/>
          </a:p>
          <a:p>
            <a:pPr indent="-228600" lvl="0" marL="228600" rtl="0" algn="l">
              <a:lnSpc>
                <a:spcPct val="90000"/>
              </a:lnSpc>
              <a:spcBef>
                <a:spcPts val="1000"/>
              </a:spcBef>
              <a:spcAft>
                <a:spcPts val="0"/>
              </a:spcAft>
              <a:buClr>
                <a:schemeClr val="dk1"/>
              </a:buClr>
              <a:buSzPct val="100000"/>
              <a:buChar char="•"/>
            </a:pPr>
            <a:r>
              <a:rPr b="1" lang="en-US"/>
              <a:t>What if we wanted to know what is more important for mosquito borne disease: drought or temperature (Paull et al 2017 PRS B)? What do you think is the correlation between drought and temperature?</a:t>
            </a:r>
            <a:endParaRPr/>
          </a:p>
          <a:p>
            <a:pPr indent="-228600" lvl="0" marL="228600" rtl="0" algn="l">
              <a:lnSpc>
                <a:spcPct val="90000"/>
              </a:lnSpc>
              <a:spcBef>
                <a:spcPts val="1000"/>
              </a:spcBef>
              <a:spcAft>
                <a:spcPts val="0"/>
              </a:spcAft>
              <a:buClr>
                <a:schemeClr val="dk1"/>
              </a:buClr>
              <a:buSzPct val="100000"/>
              <a:buChar char="•"/>
            </a:pPr>
            <a:r>
              <a:rPr b="1" lang="en-US"/>
              <a:t>High correlations among predictors is VERY common!</a:t>
            </a:r>
            <a:endParaRPr/>
          </a:p>
        </p:txBody>
      </p:sp>
      <p:pic>
        <p:nvPicPr>
          <p:cNvPr id="419" name="Google Shape;419;p48"/>
          <p:cNvPicPr preferRelativeResize="0"/>
          <p:nvPr/>
        </p:nvPicPr>
        <p:blipFill rotWithShape="1">
          <a:blip r:embed="rId3">
            <a:alphaModFix/>
          </a:blip>
          <a:srcRect b="0" l="0" r="0" t="0"/>
          <a:stretch/>
        </p:blipFill>
        <p:spPr>
          <a:xfrm>
            <a:off x="7987541" y="16707"/>
            <a:ext cx="4120342" cy="3297199"/>
          </a:xfrm>
          <a:prstGeom prst="rect">
            <a:avLst/>
          </a:prstGeom>
          <a:noFill/>
          <a:ln>
            <a:noFill/>
          </a:ln>
        </p:spPr>
      </p:pic>
      <p:pic>
        <p:nvPicPr>
          <p:cNvPr id="420" name="Google Shape;420;p48"/>
          <p:cNvPicPr preferRelativeResize="0"/>
          <p:nvPr/>
        </p:nvPicPr>
        <p:blipFill rotWithShape="1">
          <a:blip r:embed="rId4">
            <a:alphaModFix/>
          </a:blip>
          <a:srcRect b="0" l="0" r="0" t="0"/>
          <a:stretch/>
        </p:blipFill>
        <p:spPr>
          <a:xfrm>
            <a:off x="7932859" y="3378530"/>
            <a:ext cx="3947141" cy="3479470"/>
          </a:xfrm>
          <a:prstGeom prst="rect">
            <a:avLst/>
          </a:prstGeom>
          <a:noFill/>
          <a:ln>
            <a:noFill/>
          </a:ln>
        </p:spPr>
      </p:pic>
      <p:sp>
        <p:nvSpPr>
          <p:cNvPr id="421" name="Google Shape;421;p48"/>
          <p:cNvSpPr txBox="1"/>
          <p:nvPr/>
        </p:nvSpPr>
        <p:spPr>
          <a:xfrm>
            <a:off x="10384871" y="3244309"/>
            <a:ext cx="175171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Currie 1991 Am Nat</a:t>
            </a:r>
            <a:endParaRPr/>
          </a:p>
        </p:txBody>
      </p:sp>
      <p:sp>
        <p:nvSpPr>
          <p:cNvPr id="422" name="Google Shape;422;p4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9"/>
          <p:cNvSpPr txBox="1"/>
          <p:nvPr>
            <p:ph type="title"/>
          </p:nvPr>
        </p:nvSpPr>
        <p:spPr>
          <a:xfrm>
            <a:off x="838200" y="365125"/>
            <a:ext cx="10515600" cy="1325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a:t>How</a:t>
            </a:r>
            <a:r>
              <a:rPr b="1" lang="en-US"/>
              <a:t> about a real world example where predictor correlations totally change our interpretation?</a:t>
            </a:r>
            <a:endParaRPr b="1"/>
          </a:p>
        </p:txBody>
      </p:sp>
      <p:sp>
        <p:nvSpPr>
          <p:cNvPr id="428" name="Google Shape;428;p4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The data? Elephant seals! </a:t>
            </a:r>
            <a:r>
              <a:rPr lang="en-US"/>
              <a:t>#sorrynotsorry</a:t>
            </a:r>
            <a:endParaRPr/>
          </a:p>
          <a:p>
            <a:pPr indent="-342900" lvl="0" marL="457200" rtl="0" algn="l">
              <a:spcBef>
                <a:spcPts val="0"/>
              </a:spcBef>
              <a:spcAft>
                <a:spcPts val="0"/>
              </a:spcAft>
              <a:buSzPts val="1800"/>
              <a:buChar char="●"/>
            </a:pPr>
            <a:r>
              <a:rPr b="1" lang="en-US"/>
              <a:t>Myoglobin in juvenile </a:t>
            </a:r>
            <a:r>
              <a:rPr b="1" lang="en-US"/>
              <a:t>elephant</a:t>
            </a:r>
            <a:r>
              <a:rPr b="1" lang="en-US"/>
              <a:t> seals. Myoglobin plays key role in muscle O2 storage (and thus diving ability in eseals!). We know bigger seals can dive for longer.</a:t>
            </a:r>
            <a:endParaRPr b="1"/>
          </a:p>
          <a:p>
            <a:pPr indent="-342900" lvl="0" marL="457200" rtl="0" algn="l">
              <a:spcBef>
                <a:spcPts val="0"/>
              </a:spcBef>
              <a:spcAft>
                <a:spcPts val="0"/>
              </a:spcAft>
              <a:buSzPts val="1800"/>
              <a:buChar char="●"/>
            </a:pPr>
            <a:r>
              <a:rPr b="1" lang="en-US"/>
              <a:t>Question: how does muscle myoglobin vary with mass? Do heavier seals have more myoglobin and this helps them dive longer?</a:t>
            </a:r>
            <a:endParaRPr b="1"/>
          </a:p>
        </p:txBody>
      </p:sp>
      <p:sp>
        <p:nvSpPr>
          <p:cNvPr id="429" name="Google Shape;429;p4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30" name="Google Shape;430;p49"/>
          <p:cNvPicPr preferRelativeResize="0"/>
          <p:nvPr/>
        </p:nvPicPr>
        <p:blipFill>
          <a:blip r:embed="rId3">
            <a:alphaModFix/>
          </a:blip>
          <a:stretch>
            <a:fillRect/>
          </a:stretch>
        </p:blipFill>
        <p:spPr>
          <a:xfrm>
            <a:off x="1662020" y="4778045"/>
            <a:ext cx="3234675" cy="1546550"/>
          </a:xfrm>
          <a:prstGeom prst="rect">
            <a:avLst/>
          </a:prstGeom>
          <a:noFill/>
          <a:ln>
            <a:noFill/>
          </a:ln>
        </p:spPr>
      </p:pic>
      <p:pic>
        <p:nvPicPr>
          <p:cNvPr id="431" name="Google Shape;431;p49"/>
          <p:cNvPicPr preferRelativeResize="0"/>
          <p:nvPr/>
        </p:nvPicPr>
        <p:blipFill>
          <a:blip r:embed="rId4">
            <a:alphaModFix/>
          </a:blip>
          <a:stretch>
            <a:fillRect/>
          </a:stretch>
        </p:blipFill>
        <p:spPr>
          <a:xfrm>
            <a:off x="5830400" y="4369800"/>
            <a:ext cx="3732300" cy="2488200"/>
          </a:xfrm>
          <a:prstGeom prst="rect">
            <a:avLst/>
          </a:prstGeom>
          <a:noFill/>
          <a:ln>
            <a:noFill/>
          </a:ln>
        </p:spPr>
      </p:pic>
      <p:sp>
        <p:nvSpPr>
          <p:cNvPr id="432" name="Google Shape;432;p49"/>
          <p:cNvSpPr txBox="1"/>
          <p:nvPr/>
        </p:nvSpPr>
        <p:spPr>
          <a:xfrm>
            <a:off x="9884375" y="4629550"/>
            <a:ext cx="23127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chemeClr val="accent1"/>
                </a:solidFill>
                <a:latin typeface="Calibri"/>
                <a:ea typeface="Calibri"/>
                <a:cs typeface="Calibri"/>
                <a:sym typeface="Calibri"/>
              </a:rPr>
              <a:t>Note from Roxanne: Thanks to Zabe and Salma, PhD students on this project, and our collaborator Nicole Thometz who ran the samples!</a:t>
            </a:r>
            <a:endParaRPr i="1" sz="1800">
              <a:solidFill>
                <a:schemeClr val="accen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Myoglobin &amp; Mass</a:t>
            </a:r>
            <a:endParaRPr b="1"/>
          </a:p>
        </p:txBody>
      </p:sp>
      <p:sp>
        <p:nvSpPr>
          <p:cNvPr id="438" name="Google Shape;438;p50"/>
          <p:cNvSpPr txBox="1"/>
          <p:nvPr>
            <p:ph idx="1" type="body"/>
          </p:nvPr>
        </p:nvSpPr>
        <p:spPr>
          <a:xfrm>
            <a:off x="838200" y="1825625"/>
            <a:ext cx="62751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Myoglobin does </a:t>
            </a:r>
            <a:r>
              <a:rPr b="1" lang="en-US" u="sng"/>
              <a:t>increase</a:t>
            </a:r>
            <a:r>
              <a:rPr b="1" lang="en-US"/>
              <a:t> (marginally) with mass (P=0.067)!</a:t>
            </a:r>
            <a:endParaRPr b="1"/>
          </a:p>
          <a:p>
            <a:pPr indent="-342900" lvl="0" marL="457200" rtl="0" algn="l">
              <a:spcBef>
                <a:spcPts val="0"/>
              </a:spcBef>
              <a:spcAft>
                <a:spcPts val="0"/>
              </a:spcAft>
              <a:buSzPts val="1800"/>
              <a:buChar char="●"/>
            </a:pPr>
            <a:r>
              <a:rPr b="1" lang="en-US"/>
              <a:t>But is this relationship causal?</a:t>
            </a:r>
            <a:endParaRPr b="1"/>
          </a:p>
          <a:p>
            <a:pPr indent="-342900" lvl="0" marL="457200" rtl="0" algn="l">
              <a:spcBef>
                <a:spcPts val="0"/>
              </a:spcBef>
              <a:spcAft>
                <a:spcPts val="0"/>
              </a:spcAft>
              <a:buSzPts val="1800"/>
              <a:buChar char="●"/>
            </a:pPr>
            <a:r>
              <a:rPr b="1" lang="en-US"/>
              <a:t>What else might be influencing Myoglobin and does it also vary with mass?</a:t>
            </a:r>
            <a:endParaRPr b="1"/>
          </a:p>
          <a:p>
            <a:pPr indent="-342900" lvl="0" marL="457200" rtl="0" algn="l">
              <a:spcBef>
                <a:spcPts val="0"/>
              </a:spcBef>
              <a:spcAft>
                <a:spcPts val="0"/>
              </a:spcAft>
              <a:buSzPts val="1800"/>
              <a:buChar char="●"/>
            </a:pPr>
            <a:r>
              <a:rPr b="1" lang="en-US"/>
              <a:t>Age and Sex!</a:t>
            </a:r>
            <a:endParaRPr b="1"/>
          </a:p>
          <a:p>
            <a:pPr indent="-342900" lvl="0" marL="457200" rtl="0" algn="l">
              <a:spcBef>
                <a:spcPts val="0"/>
              </a:spcBef>
              <a:spcAft>
                <a:spcPts val="0"/>
              </a:spcAft>
              <a:buSzPts val="1800"/>
              <a:buChar char="●"/>
            </a:pPr>
            <a:r>
              <a:rPr b="1" lang="en-US"/>
              <a:t>Let’s see how including these variables </a:t>
            </a:r>
            <a:r>
              <a:rPr b="1" lang="en-US"/>
              <a:t>affects our interpretation!</a:t>
            </a:r>
            <a:endParaRPr b="1"/>
          </a:p>
        </p:txBody>
      </p:sp>
      <p:sp>
        <p:nvSpPr>
          <p:cNvPr id="439" name="Google Shape;439;p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40" name="Google Shape;440;p50"/>
          <p:cNvPicPr preferRelativeResize="0"/>
          <p:nvPr/>
        </p:nvPicPr>
        <p:blipFill>
          <a:blip r:embed="rId3">
            <a:alphaModFix/>
          </a:blip>
          <a:stretch>
            <a:fillRect/>
          </a:stretch>
        </p:blipFill>
        <p:spPr>
          <a:xfrm>
            <a:off x="7238125" y="4925"/>
            <a:ext cx="4953875" cy="3778375"/>
          </a:xfrm>
          <a:prstGeom prst="rect">
            <a:avLst/>
          </a:prstGeom>
          <a:noFill/>
          <a:ln>
            <a:noFill/>
          </a:ln>
        </p:spPr>
      </p:pic>
      <p:sp>
        <p:nvSpPr>
          <p:cNvPr id="441" name="Google Shape;441;p50"/>
          <p:cNvSpPr txBox="1"/>
          <p:nvPr/>
        </p:nvSpPr>
        <p:spPr>
          <a:xfrm>
            <a:off x="8262675" y="4712950"/>
            <a:ext cx="3767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m=read.csv("RoD 2022-2024 Juvenile NES Mb Values.csv")</a:t>
            </a:r>
            <a:endParaRPr/>
          </a:p>
          <a:p>
            <a:pPr indent="0" lvl="0" marL="0" rtl="0" algn="l">
              <a:spcBef>
                <a:spcPts val="0"/>
              </a:spcBef>
              <a:spcAft>
                <a:spcPts val="0"/>
              </a:spcAft>
              <a:buNone/>
            </a:pPr>
            <a:r>
              <a:rPr lang="en-US"/>
              <a:t>m=m[complete.cases(m),]</a:t>
            </a:r>
            <a:endParaRPr/>
          </a:p>
          <a:p>
            <a:pPr indent="0" lvl="0" marL="0" rtl="0" algn="l">
              <a:spcBef>
                <a:spcPts val="0"/>
              </a:spcBef>
              <a:spcAft>
                <a:spcPts val="0"/>
              </a:spcAft>
              <a:buNone/>
            </a:pPr>
            <a:r>
              <a:rPr lang="en-US"/>
              <a:t>ggplot(m,aes(x=BodyMass,y=MeanMb))+theme_few()+ geom_point(size=3)+stat_smooth(method="lm")+  theme(text=element_text(size=20))+</a:t>
            </a:r>
            <a:endParaRPr/>
          </a:p>
          <a:p>
            <a:pPr indent="0" lvl="0" marL="0" rtl="0" algn="l">
              <a:spcBef>
                <a:spcPts val="0"/>
              </a:spcBef>
              <a:spcAft>
                <a:spcPts val="0"/>
              </a:spcAft>
              <a:buNone/>
            </a:pPr>
            <a:r>
              <a:rPr lang="en-US"/>
              <a:t>  labs(y="Myoglobin")</a:t>
            </a:r>
            <a:endParaRPr/>
          </a:p>
          <a:p>
            <a:pPr indent="0" lvl="0" marL="0" rtl="0" algn="l">
              <a:spcBef>
                <a:spcPts val="0"/>
              </a:spcBef>
              <a:spcAft>
                <a:spcPts val="0"/>
              </a:spcAft>
              <a:buNone/>
            </a:pPr>
            <a:r>
              <a:rPr lang="en-US"/>
              <a:t>summary(lm(MeanMb~BodyMass,data=m))</a:t>
            </a:r>
            <a:endParaRPr/>
          </a:p>
        </p:txBody>
      </p:sp>
      <p:pic>
        <p:nvPicPr>
          <p:cNvPr id="442" name="Google Shape;442;p50"/>
          <p:cNvPicPr preferRelativeResize="0"/>
          <p:nvPr/>
        </p:nvPicPr>
        <p:blipFill>
          <a:blip r:embed="rId4">
            <a:alphaModFix/>
          </a:blip>
          <a:stretch>
            <a:fillRect/>
          </a:stretch>
        </p:blipFill>
        <p:spPr>
          <a:xfrm>
            <a:off x="8348100" y="3835400"/>
            <a:ext cx="3268190" cy="376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Myoglobin, Mass, </a:t>
            </a:r>
            <a:endParaRPr b="1"/>
          </a:p>
          <a:p>
            <a:pPr indent="0" lvl="0" marL="0" rtl="0" algn="l">
              <a:spcBef>
                <a:spcPts val="0"/>
              </a:spcBef>
              <a:spcAft>
                <a:spcPts val="0"/>
              </a:spcAft>
              <a:buNone/>
            </a:pPr>
            <a:r>
              <a:rPr b="1" lang="en-US"/>
              <a:t>Age, Sex</a:t>
            </a:r>
            <a:endParaRPr b="1"/>
          </a:p>
        </p:txBody>
      </p:sp>
      <p:sp>
        <p:nvSpPr>
          <p:cNvPr id="448" name="Google Shape;448;p51"/>
          <p:cNvSpPr txBox="1"/>
          <p:nvPr>
            <p:ph idx="1" type="body"/>
          </p:nvPr>
        </p:nvSpPr>
        <p:spPr>
          <a:xfrm>
            <a:off x="838200" y="1825625"/>
            <a:ext cx="5544600" cy="38973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b="1" lang="en-US"/>
              <a:t>When </a:t>
            </a:r>
            <a:r>
              <a:rPr b="1" lang="en-US"/>
              <a:t>accounting</a:t>
            </a:r>
            <a:r>
              <a:rPr b="1" lang="en-US"/>
              <a:t> for Age, m</a:t>
            </a:r>
            <a:r>
              <a:rPr b="1" lang="en-US"/>
              <a:t>yoglobin </a:t>
            </a:r>
            <a:r>
              <a:rPr b="1" lang="en-US" u="sng"/>
              <a:t>decreases with Mass!</a:t>
            </a:r>
            <a:endParaRPr b="1" u="sng"/>
          </a:p>
          <a:p>
            <a:pPr indent="-342900" lvl="1" marL="914400" rtl="0" algn="l">
              <a:spcBef>
                <a:spcPts val="0"/>
              </a:spcBef>
              <a:spcAft>
                <a:spcPts val="0"/>
              </a:spcAft>
              <a:buSzPts val="1800"/>
              <a:buChar char="○"/>
            </a:pPr>
            <a:r>
              <a:rPr b="1" lang="en-US"/>
              <a:t>Increase w/ Mass was spurious and due to the strong correlation b/w Age and Mass (r = 0.8!)</a:t>
            </a:r>
            <a:endParaRPr b="1"/>
          </a:p>
          <a:p>
            <a:pPr indent="-342900" lvl="1" marL="914400" rtl="0" algn="l">
              <a:spcBef>
                <a:spcPts val="0"/>
              </a:spcBef>
              <a:spcAft>
                <a:spcPts val="0"/>
              </a:spcAft>
              <a:buSzPts val="1800"/>
              <a:buChar char="○"/>
            </a:pPr>
            <a:r>
              <a:rPr b="1" lang="en-US"/>
              <a:t>Sex effect isn’t strong but shouldn’t be removed (more on this later!)</a:t>
            </a:r>
            <a:endParaRPr b="1"/>
          </a:p>
          <a:p>
            <a:pPr indent="-342900" lvl="0" marL="457200" rtl="0" algn="l">
              <a:spcBef>
                <a:spcPts val="0"/>
              </a:spcBef>
              <a:spcAft>
                <a:spcPts val="0"/>
              </a:spcAft>
              <a:buSzPts val="1800"/>
              <a:buChar char="●"/>
            </a:pPr>
            <a:r>
              <a:rPr b="1" lang="en-US"/>
              <a:t>Correlation among variables changed the biology completely!</a:t>
            </a:r>
            <a:endParaRPr b="1"/>
          </a:p>
        </p:txBody>
      </p:sp>
      <p:sp>
        <p:nvSpPr>
          <p:cNvPr id="449" name="Google Shape;449;p5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50" name="Google Shape;450;p51"/>
          <p:cNvPicPr preferRelativeResize="0"/>
          <p:nvPr/>
        </p:nvPicPr>
        <p:blipFill>
          <a:blip r:embed="rId3">
            <a:alphaModFix/>
          </a:blip>
          <a:stretch>
            <a:fillRect/>
          </a:stretch>
        </p:blipFill>
        <p:spPr>
          <a:xfrm>
            <a:off x="6487093" y="0"/>
            <a:ext cx="5704907" cy="4351201"/>
          </a:xfrm>
          <a:prstGeom prst="rect">
            <a:avLst/>
          </a:prstGeom>
          <a:noFill/>
          <a:ln>
            <a:noFill/>
          </a:ln>
        </p:spPr>
      </p:pic>
      <p:pic>
        <p:nvPicPr>
          <p:cNvPr id="451" name="Google Shape;451;p51"/>
          <p:cNvPicPr preferRelativeResize="0"/>
          <p:nvPr/>
        </p:nvPicPr>
        <p:blipFill>
          <a:blip r:embed="rId4">
            <a:alphaModFix/>
          </a:blip>
          <a:stretch>
            <a:fillRect/>
          </a:stretch>
        </p:blipFill>
        <p:spPr>
          <a:xfrm>
            <a:off x="6487088" y="4351188"/>
            <a:ext cx="5038725" cy="981075"/>
          </a:xfrm>
          <a:prstGeom prst="rect">
            <a:avLst/>
          </a:prstGeom>
          <a:noFill/>
          <a:ln>
            <a:noFill/>
          </a:ln>
        </p:spPr>
      </p:pic>
      <p:sp>
        <p:nvSpPr>
          <p:cNvPr id="452" name="Google Shape;452;p51"/>
          <p:cNvSpPr txBox="1"/>
          <p:nvPr/>
        </p:nvSpPr>
        <p:spPr>
          <a:xfrm>
            <a:off x="76200" y="5722800"/>
            <a:ext cx="6458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ggplot(m,aes(x=BodyMass,y=MeanMb,color=factor(Age) ))+theme_few()+</a:t>
            </a:r>
            <a:endParaRPr/>
          </a:p>
          <a:p>
            <a:pPr indent="0" lvl="0" marL="0" rtl="0" algn="l">
              <a:spcBef>
                <a:spcPts val="0"/>
              </a:spcBef>
              <a:spcAft>
                <a:spcPts val="0"/>
              </a:spcAft>
              <a:buNone/>
            </a:pPr>
            <a:r>
              <a:rPr lang="en-US"/>
              <a:t>  geom_point(aes(shape=Sex),size=3)+stat_smooth(method="lm")+</a:t>
            </a:r>
            <a:endParaRPr/>
          </a:p>
          <a:p>
            <a:pPr indent="0" lvl="0" marL="0" rtl="0" algn="l">
              <a:spcBef>
                <a:spcPts val="0"/>
              </a:spcBef>
              <a:spcAft>
                <a:spcPts val="0"/>
              </a:spcAft>
              <a:buNone/>
            </a:pPr>
            <a:r>
              <a:rPr lang="en-US"/>
              <a:t>  labs(y="Myoglobin")</a:t>
            </a:r>
            <a:endParaRPr/>
          </a:p>
          <a:p>
            <a:pPr indent="0" lvl="0" marL="0" rtl="0" algn="l">
              <a:spcBef>
                <a:spcPts val="0"/>
              </a:spcBef>
              <a:spcAft>
                <a:spcPts val="0"/>
              </a:spcAft>
              <a:buNone/>
            </a:pPr>
            <a:r>
              <a:rPr lang="en-US"/>
              <a:t>summary(lm(MeanMb~BodyMass+Age+Sex,data=m))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838200" y="365125"/>
            <a:ext cx="609699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Univariate and multiple regression</a:t>
            </a:r>
            <a:endParaRPr/>
          </a:p>
        </p:txBody>
      </p:sp>
      <p:sp>
        <p:nvSpPr>
          <p:cNvPr id="109" name="Google Shape;109;p16"/>
          <p:cNvSpPr txBox="1"/>
          <p:nvPr>
            <p:ph idx="1" type="body"/>
          </p:nvPr>
        </p:nvSpPr>
        <p:spPr>
          <a:xfrm>
            <a:off x="838200" y="1825625"/>
            <a:ext cx="609699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t>Let’s look at the individual relationships between Singing Rate and Temp and between Singing Rate and Female density with plots and models:</a:t>
            </a:r>
            <a:endParaRPr/>
          </a:p>
          <a:p>
            <a:pPr indent="-228600" lvl="0" marL="228600" rtl="0" algn="l">
              <a:lnSpc>
                <a:spcPct val="90000"/>
              </a:lnSpc>
              <a:spcBef>
                <a:spcPts val="1000"/>
              </a:spcBef>
              <a:spcAft>
                <a:spcPts val="0"/>
              </a:spcAft>
              <a:buClr>
                <a:schemeClr val="dk1"/>
              </a:buClr>
              <a:buSzPts val="2000"/>
              <a:buChar char="•"/>
            </a:pPr>
            <a:r>
              <a:rPr b="1" lang="en-US" sz="2000"/>
              <a:t>First Singing Rate and Temperature</a:t>
            </a:r>
            <a:endParaRPr/>
          </a:p>
          <a:p>
            <a:pPr indent="0" lvl="0" marL="0" rtl="0" algn="l">
              <a:lnSpc>
                <a:spcPct val="90000"/>
              </a:lnSpc>
              <a:spcBef>
                <a:spcPts val="1000"/>
              </a:spcBef>
              <a:spcAft>
                <a:spcPts val="0"/>
              </a:spcAft>
              <a:buClr>
                <a:schemeClr val="dk1"/>
              </a:buClr>
              <a:buSzPts val="2000"/>
              <a:buNone/>
            </a:pPr>
            <a:r>
              <a:rPr b="1" i="1" lang="en-US" sz="2000"/>
              <a:t>M_Temp=lm(SingRate~Temp,data=m)</a:t>
            </a:r>
            <a:endParaRPr b="1" i="1" sz="2000"/>
          </a:p>
          <a:p>
            <a:pPr indent="0" lvl="0" marL="0" rtl="0" algn="l">
              <a:lnSpc>
                <a:spcPct val="90000"/>
              </a:lnSpc>
              <a:spcBef>
                <a:spcPts val="1000"/>
              </a:spcBef>
              <a:spcAft>
                <a:spcPts val="0"/>
              </a:spcAft>
              <a:buClr>
                <a:schemeClr val="dk1"/>
              </a:buClr>
              <a:buSzPts val="2000"/>
              <a:buNone/>
            </a:pPr>
            <a:r>
              <a:rPr b="1" i="1" lang="en-US" sz="2000"/>
              <a:t>summary(M_Temp) #Model with just Temp</a:t>
            </a:r>
            <a:endParaRPr/>
          </a:p>
          <a:p>
            <a:pPr indent="0" lvl="0" marL="0" rtl="0" algn="l">
              <a:lnSpc>
                <a:spcPct val="90000"/>
              </a:lnSpc>
              <a:spcBef>
                <a:spcPts val="1000"/>
              </a:spcBef>
              <a:spcAft>
                <a:spcPts val="0"/>
              </a:spcAft>
              <a:buClr>
                <a:schemeClr val="dk1"/>
              </a:buClr>
              <a:buSzPts val="2000"/>
              <a:buNone/>
            </a:pPr>
            <a:r>
              <a:t/>
            </a:r>
            <a:endParaRPr b="1" sz="2000" u="sng"/>
          </a:p>
          <a:p>
            <a:pPr indent="0" lvl="0" marL="0" rtl="0" algn="l">
              <a:lnSpc>
                <a:spcPct val="90000"/>
              </a:lnSpc>
              <a:spcBef>
                <a:spcPts val="1000"/>
              </a:spcBef>
              <a:spcAft>
                <a:spcPts val="0"/>
              </a:spcAft>
              <a:buClr>
                <a:schemeClr val="dk1"/>
              </a:buClr>
              <a:buSzPts val="2000"/>
              <a:buNone/>
            </a:pPr>
            <a:r>
              <a:rPr b="1" lang="en-US" sz="2000" u="sng"/>
              <a:t>Q1: What is the estimate of the slope? Is it close to the real value we used to create the data (1.0)? How precise is our estimate? Can we exclude 0 as a possibility?</a:t>
            </a:r>
            <a:endParaRPr/>
          </a:p>
          <a:p>
            <a:pPr indent="0" lvl="0" marL="0" rtl="0" algn="l">
              <a:lnSpc>
                <a:spcPct val="90000"/>
              </a:lnSpc>
              <a:spcBef>
                <a:spcPts val="1000"/>
              </a:spcBef>
              <a:spcAft>
                <a:spcPts val="0"/>
              </a:spcAft>
              <a:buClr>
                <a:srgbClr val="FF0000"/>
              </a:buClr>
              <a:buSzPts val="2000"/>
              <a:buNone/>
            </a:pPr>
            <a:r>
              <a:rPr b="1" lang="en-US" sz="2000">
                <a:solidFill>
                  <a:srgbClr val="FF0000"/>
                </a:solidFill>
              </a:rPr>
              <a:t>0.98. Yes! 95% CI: 0.98 ± 2SE (0.5163) = (-0.05,2.01). No, we can’t exclude 0.</a:t>
            </a:r>
            <a:endParaRPr b="1" i="1" sz="2000"/>
          </a:p>
        </p:txBody>
      </p:sp>
      <p:sp>
        <p:nvSpPr>
          <p:cNvPr id="110" name="Google Shape;110;p16"/>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6"/>
          <p:cNvSpPr txBox="1"/>
          <p:nvPr/>
        </p:nvSpPr>
        <p:spPr>
          <a:xfrm>
            <a:off x="6068433" y="5790071"/>
            <a:ext cx="60969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ggplot(m,aes(y=SingRate,x=Temp))+theme_few()+</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  geom_point(aes(col=FemDens),size=3)+</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   theme(text=element_text(size=20))+</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  stat_smooth(method="lm")+labs(x="Temperature",y="Singing Rate")+</a:t>
            </a:r>
            <a:endParaRPr b="1" sz="1200">
              <a:solidFill>
                <a:schemeClr val="dk1"/>
              </a:solidFill>
              <a:latin typeface="Calibri"/>
              <a:ea typeface="Calibri"/>
              <a:cs typeface="Calibri"/>
              <a:sym typeface="Calibri"/>
            </a:endParaRPr>
          </a:p>
          <a:p>
            <a:pPr indent="0" lvl="0" marL="0" rtl="0" algn="l">
              <a:spcBef>
                <a:spcPts val="0"/>
              </a:spcBef>
              <a:spcAft>
                <a:spcPts val="0"/>
              </a:spcAft>
              <a:buSzPts val="1100"/>
              <a:buNone/>
            </a:pPr>
            <a:r>
              <a:rPr b="1" lang="en-US" sz="1200">
                <a:solidFill>
                  <a:schemeClr val="dk1"/>
                </a:solidFill>
                <a:latin typeface="Calibri"/>
                <a:ea typeface="Calibri"/>
                <a:cs typeface="Calibri"/>
                <a:sym typeface="Calibri"/>
              </a:rPr>
              <a:t>  scale_color_gradientn(colors = rainbow(4))</a:t>
            </a:r>
            <a:endParaRPr b="1" sz="1200">
              <a:solidFill>
                <a:schemeClr val="dk1"/>
              </a:solidFill>
              <a:latin typeface="Calibri"/>
              <a:ea typeface="Calibri"/>
              <a:cs typeface="Calibri"/>
              <a:sym typeface="Calibri"/>
            </a:endParaRPr>
          </a:p>
        </p:txBody>
      </p:sp>
      <p:pic>
        <p:nvPicPr>
          <p:cNvPr id="112" name="Google Shape;112;p16"/>
          <p:cNvPicPr preferRelativeResize="0"/>
          <p:nvPr/>
        </p:nvPicPr>
        <p:blipFill rotWithShape="1">
          <a:blip r:embed="rId3">
            <a:alphaModFix/>
          </a:blip>
          <a:srcRect b="0" l="0" r="0" t="0"/>
          <a:stretch/>
        </p:blipFill>
        <p:spPr>
          <a:xfrm>
            <a:off x="7017813" y="4090863"/>
            <a:ext cx="4922777" cy="1694322"/>
          </a:xfrm>
          <a:prstGeom prst="rect">
            <a:avLst/>
          </a:prstGeom>
          <a:noFill/>
          <a:ln>
            <a:noFill/>
          </a:ln>
        </p:spPr>
      </p:pic>
      <p:sp>
        <p:nvSpPr>
          <p:cNvPr id="113" name="Google Shape;113;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4" name="Google Shape;114;p16"/>
          <p:cNvPicPr preferRelativeResize="0"/>
          <p:nvPr/>
        </p:nvPicPr>
        <p:blipFill>
          <a:blip r:embed="rId4">
            <a:alphaModFix/>
          </a:blip>
          <a:stretch>
            <a:fillRect/>
          </a:stretch>
        </p:blipFill>
        <p:spPr>
          <a:xfrm>
            <a:off x="6866800" y="0"/>
            <a:ext cx="5359449" cy="408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txBox="1"/>
          <p:nvPr>
            <p:ph type="ctrTitle"/>
          </p:nvPr>
        </p:nvSpPr>
        <p:spPr>
          <a:xfrm>
            <a:off x="1524000" y="1122363"/>
            <a:ext cx="9144000" cy="23877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b="1" lang="en-US"/>
              <a:t>Correlations among variables can complicate/reverse interpretation of regression analyses!</a:t>
            </a:r>
            <a:endParaRPr b="1"/>
          </a:p>
        </p:txBody>
      </p:sp>
      <p:sp>
        <p:nvSpPr>
          <p:cNvPr id="458" name="Google Shape;458;p52"/>
          <p:cNvSpPr txBox="1"/>
          <p:nvPr>
            <p:ph idx="1" type="subTitle"/>
          </p:nvPr>
        </p:nvSpPr>
        <p:spPr>
          <a:xfrm>
            <a:off x="1524000" y="3602054"/>
            <a:ext cx="9144000" cy="21729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3100"/>
              <a:t>We just covered why b</a:t>
            </a:r>
            <a:r>
              <a:rPr b="1" lang="en-US" sz="3100"/>
              <a:t>ackwards stepwise regression with correlated predictors produces biased statistics and incorrect biological conclusions. </a:t>
            </a:r>
            <a:endParaRPr b="1" sz="3100"/>
          </a:p>
          <a:p>
            <a:pPr indent="0" lvl="0" marL="0" rtl="0" algn="ctr">
              <a:spcBef>
                <a:spcPts val="1000"/>
              </a:spcBef>
              <a:spcAft>
                <a:spcPts val="0"/>
              </a:spcAft>
              <a:buNone/>
            </a:pPr>
            <a:r>
              <a:rPr b="1" lang="en-US" sz="3100"/>
              <a:t>What other options exist?</a:t>
            </a:r>
            <a:endParaRPr b="1" sz="3100"/>
          </a:p>
        </p:txBody>
      </p:sp>
      <p:sp>
        <p:nvSpPr>
          <p:cNvPr id="459" name="Google Shape;459;p5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sz="4400"/>
              <a:t>What we used to do but should not have done, round 2: forwards step-wise regression</a:t>
            </a:r>
            <a:endParaRPr b="1"/>
          </a:p>
        </p:txBody>
      </p:sp>
      <p:sp>
        <p:nvSpPr>
          <p:cNvPr id="465" name="Google Shape;465;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a:t>Since backwards stepwise regression didn’t work so well, you might think that maybe another approach could work.</a:t>
            </a:r>
            <a:endParaRPr/>
          </a:p>
          <a:p>
            <a:pPr indent="-228600" lvl="0" marL="228600" rtl="0" algn="l">
              <a:lnSpc>
                <a:spcPct val="90000"/>
              </a:lnSpc>
              <a:spcBef>
                <a:spcPts val="1000"/>
              </a:spcBef>
              <a:spcAft>
                <a:spcPts val="0"/>
              </a:spcAft>
              <a:buClr>
                <a:schemeClr val="dk1"/>
              </a:buClr>
              <a:buSzPct val="100000"/>
              <a:buChar char="•"/>
            </a:pPr>
            <a:r>
              <a:rPr b="1" lang="en-US"/>
              <a:t>There’s another one called “Forwards stepwise regression”</a:t>
            </a:r>
            <a:endParaRPr/>
          </a:p>
          <a:p>
            <a:pPr indent="-228600" lvl="0" marL="228600" rtl="0" algn="l">
              <a:lnSpc>
                <a:spcPct val="90000"/>
              </a:lnSpc>
              <a:spcBef>
                <a:spcPts val="1000"/>
              </a:spcBef>
              <a:spcAft>
                <a:spcPts val="0"/>
              </a:spcAft>
              <a:buClr>
                <a:schemeClr val="dk1"/>
              </a:buClr>
              <a:buSzPct val="100000"/>
              <a:buChar char="•"/>
            </a:pPr>
            <a:r>
              <a:rPr b="1" lang="en-US"/>
              <a:t>Forwards stepwise regression: First do univariate correlations (Y and each predictor, x1, x2, etc.) and then add most significant predictor. Then try adding remaining predictors, one at a time, and only keep them if they are significant.</a:t>
            </a:r>
            <a:endParaRPr/>
          </a:p>
          <a:p>
            <a:pPr indent="-228600" lvl="0" marL="228600" rtl="0" algn="l">
              <a:lnSpc>
                <a:spcPct val="90000"/>
              </a:lnSpc>
              <a:spcBef>
                <a:spcPts val="1000"/>
              </a:spcBef>
              <a:spcAft>
                <a:spcPts val="0"/>
              </a:spcAft>
              <a:buClr>
                <a:schemeClr val="dk1"/>
              </a:buClr>
              <a:buSzPct val="100000"/>
              <a:buChar char="•"/>
            </a:pPr>
            <a:r>
              <a:rPr b="1" lang="en-US"/>
              <a:t>Does this work better? (I bet you can guess the answer).</a:t>
            </a:r>
            <a:endParaRPr/>
          </a:p>
          <a:p>
            <a:pPr indent="-228600" lvl="0" marL="228600" rtl="0" algn="l">
              <a:lnSpc>
                <a:spcPct val="90000"/>
              </a:lnSpc>
              <a:spcBef>
                <a:spcPts val="1000"/>
              </a:spcBef>
              <a:spcAft>
                <a:spcPts val="0"/>
              </a:spcAft>
              <a:buClr>
                <a:schemeClr val="dk1"/>
              </a:buClr>
              <a:buSzPct val="100000"/>
              <a:buChar char="•"/>
            </a:pPr>
            <a:r>
              <a:rPr b="1" lang="en-US"/>
              <a:t>For our leg length example, it would result in the same final model (only RL)</a:t>
            </a:r>
            <a:endParaRPr/>
          </a:p>
          <a:p>
            <a:pPr indent="-228600" lvl="0" marL="228600" rtl="0" algn="l">
              <a:lnSpc>
                <a:spcPct val="90000"/>
              </a:lnSpc>
              <a:spcBef>
                <a:spcPts val="1000"/>
              </a:spcBef>
              <a:spcAft>
                <a:spcPts val="0"/>
              </a:spcAft>
              <a:buClr>
                <a:schemeClr val="dk1"/>
              </a:buClr>
              <a:buSzPct val="100000"/>
              <a:buChar char="•"/>
            </a:pPr>
            <a:r>
              <a:rPr b="1" lang="en-US"/>
              <a:t>But it can be even worse than that! Let’s see how!</a:t>
            </a:r>
            <a:endParaRPr/>
          </a:p>
        </p:txBody>
      </p:sp>
      <p:sp>
        <p:nvSpPr>
          <p:cNvPr id="466" name="Google Shape;466;p5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4"/>
          <p:cNvSpPr txBox="1"/>
          <p:nvPr>
            <p:ph type="title"/>
          </p:nvPr>
        </p:nvSpPr>
        <p:spPr>
          <a:xfrm>
            <a:off x="533399" y="365125"/>
            <a:ext cx="10308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300"/>
              <a:t>Forwards step-wise regression with negatively correlated predictors</a:t>
            </a:r>
            <a:endParaRPr sz="4300"/>
          </a:p>
        </p:txBody>
      </p:sp>
      <p:sp>
        <p:nvSpPr>
          <p:cNvPr id="472" name="Google Shape;472;p54"/>
          <p:cNvSpPr txBox="1"/>
          <p:nvPr>
            <p:ph idx="1" type="body"/>
          </p:nvPr>
        </p:nvSpPr>
        <p:spPr>
          <a:xfrm>
            <a:off x="491706" y="1825625"/>
            <a:ext cx="6710679" cy="4843532"/>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b="1" i="1" lang="en-US"/>
              <a:t>set.seed(12) #Make repeatable data</a:t>
            </a:r>
            <a:endParaRPr/>
          </a:p>
          <a:p>
            <a:pPr indent="0" lvl="0" marL="0" rtl="0" algn="l">
              <a:lnSpc>
                <a:spcPct val="90000"/>
              </a:lnSpc>
              <a:spcBef>
                <a:spcPts val="1000"/>
              </a:spcBef>
              <a:spcAft>
                <a:spcPts val="0"/>
              </a:spcAft>
              <a:buClr>
                <a:schemeClr val="dk1"/>
              </a:buClr>
              <a:buSzPct val="100000"/>
              <a:buNone/>
            </a:pPr>
            <a:r>
              <a:rPr b="1" i="1" lang="en-US"/>
              <a:t>Sun=rnorm(50);Rain=-0.3*Sun+rnorm(50) #Neg correlation</a:t>
            </a:r>
            <a:endParaRPr/>
          </a:p>
          <a:p>
            <a:pPr indent="0" lvl="0" marL="0" rtl="0" algn="l">
              <a:lnSpc>
                <a:spcPct val="90000"/>
              </a:lnSpc>
              <a:spcBef>
                <a:spcPts val="1000"/>
              </a:spcBef>
              <a:spcAft>
                <a:spcPts val="0"/>
              </a:spcAft>
              <a:buClr>
                <a:schemeClr val="dk1"/>
              </a:buClr>
              <a:buSzPct val="100000"/>
              <a:buNone/>
            </a:pPr>
            <a:r>
              <a:rPr b="1" i="1" lang="en-US"/>
              <a:t>Plant_Biomass=.5*Sun+.5*Rain+rnorm(50,0,1.5)</a:t>
            </a:r>
            <a:endParaRPr/>
          </a:p>
          <a:p>
            <a:pPr indent="0" lvl="0" marL="0" rtl="0" algn="l">
              <a:lnSpc>
                <a:spcPct val="90000"/>
              </a:lnSpc>
              <a:spcBef>
                <a:spcPts val="1000"/>
              </a:spcBef>
              <a:spcAft>
                <a:spcPts val="0"/>
              </a:spcAft>
              <a:buClr>
                <a:schemeClr val="dk1"/>
              </a:buClr>
              <a:buSzPct val="100000"/>
              <a:buNone/>
            </a:pPr>
            <a:r>
              <a:rPr b="1" i="1" lang="en-US"/>
              <a:t>df=data.frame(Sun=Sun,Rain=Rain,Plant_Biomass=Plant_Biomass)</a:t>
            </a:r>
            <a:endParaRPr/>
          </a:p>
          <a:p>
            <a:pPr indent="0" lvl="0" marL="0" rtl="0" algn="l">
              <a:lnSpc>
                <a:spcPct val="90000"/>
              </a:lnSpc>
              <a:spcBef>
                <a:spcPts val="1000"/>
              </a:spcBef>
              <a:spcAft>
                <a:spcPts val="0"/>
              </a:spcAft>
              <a:buClr>
                <a:schemeClr val="dk1"/>
              </a:buClr>
              <a:buSzPct val="100000"/>
              <a:buNone/>
            </a:pPr>
            <a:r>
              <a:rPr b="1" i="1" lang="en-US"/>
              <a:t>GGally::ggpairs(data=df,columns=c("Sun","Rain","Plant_Biomass"))</a:t>
            </a:r>
            <a:endParaRPr/>
          </a:p>
          <a:p>
            <a:pPr indent="0" lvl="0" marL="0" rtl="0" algn="l">
              <a:lnSpc>
                <a:spcPct val="90000"/>
              </a:lnSpc>
              <a:spcBef>
                <a:spcPts val="1000"/>
              </a:spcBef>
              <a:spcAft>
                <a:spcPts val="0"/>
              </a:spcAft>
              <a:buClr>
                <a:schemeClr val="dk1"/>
              </a:buClr>
              <a:buSzPct val="100000"/>
              <a:buNone/>
            </a:pPr>
            <a:r>
              <a:rPr b="1" i="1" lang="en-US"/>
              <a:t>summary(lm(Plant_Biomass~Rain));summary(lm(Plant_Biomass~Sun))</a:t>
            </a:r>
            <a:endParaRPr/>
          </a:p>
          <a:p>
            <a:pPr indent="-228600" lvl="0" marL="228600" rtl="0" algn="l">
              <a:lnSpc>
                <a:spcPct val="90000"/>
              </a:lnSpc>
              <a:spcBef>
                <a:spcPts val="1000"/>
              </a:spcBef>
              <a:spcAft>
                <a:spcPts val="0"/>
              </a:spcAft>
              <a:buClr>
                <a:schemeClr val="dk1"/>
              </a:buClr>
              <a:buSzPct val="100000"/>
              <a:buChar char="•"/>
            </a:pPr>
            <a:r>
              <a:rPr b="1" lang="en-US" sz="3600" u="sng"/>
              <a:t>Q14: Is either predictor is significant? If neither is, we’ll have to conclude the null model (y~1; the grand mean with no predictors!) is best.</a:t>
            </a:r>
            <a:endParaRPr/>
          </a:p>
          <a:p>
            <a:pPr indent="-228600" lvl="0" marL="228600" rtl="0" algn="l">
              <a:lnSpc>
                <a:spcPct val="90000"/>
              </a:lnSpc>
              <a:spcBef>
                <a:spcPts val="1000"/>
              </a:spcBef>
              <a:spcAft>
                <a:spcPts val="0"/>
              </a:spcAft>
              <a:buClr>
                <a:srgbClr val="FF0000"/>
              </a:buClr>
              <a:buSzPct val="100000"/>
              <a:buChar char="•"/>
            </a:pPr>
            <a:r>
              <a:rPr b="1" lang="en-US" sz="3600" u="sng">
                <a:solidFill>
                  <a:srgbClr val="FF0000"/>
                </a:solidFill>
              </a:rPr>
              <a:t>Neither are significant. Sad…</a:t>
            </a:r>
            <a:endParaRPr/>
          </a:p>
          <a:p>
            <a:pPr indent="-228600" lvl="0" marL="228600" rtl="0" algn="l">
              <a:lnSpc>
                <a:spcPct val="90000"/>
              </a:lnSpc>
              <a:spcBef>
                <a:spcPts val="1000"/>
              </a:spcBef>
              <a:spcAft>
                <a:spcPts val="0"/>
              </a:spcAft>
              <a:buClr>
                <a:schemeClr val="dk1"/>
              </a:buClr>
              <a:buSzPct val="100000"/>
              <a:buChar char="•"/>
            </a:pPr>
            <a:r>
              <a:rPr b="1" lang="en-US" sz="3600" u="sng"/>
              <a:t>Q15: Since you know how the response variable was created (Plant_biomass is causally related to both Sun and Rain), why are we getting the results we did?</a:t>
            </a:r>
            <a:endParaRPr/>
          </a:p>
          <a:p>
            <a:pPr indent="-228600" lvl="0" marL="228600" rtl="0" algn="l">
              <a:lnSpc>
                <a:spcPct val="90000"/>
              </a:lnSpc>
              <a:spcBef>
                <a:spcPts val="1000"/>
              </a:spcBef>
              <a:spcAft>
                <a:spcPts val="0"/>
              </a:spcAft>
              <a:buClr>
                <a:srgbClr val="FF0000"/>
              </a:buClr>
              <a:buSzPct val="100000"/>
              <a:buChar char="•"/>
            </a:pPr>
            <a:r>
              <a:rPr b="1" lang="en-US" sz="3600" u="sng">
                <a:solidFill>
                  <a:srgbClr val="FF0000"/>
                </a:solidFill>
              </a:rPr>
              <a:t>Because predictors are negatively correlated! </a:t>
            </a:r>
            <a:r>
              <a:rPr b="1" i="1" lang="en-US" sz="3600">
                <a:solidFill>
                  <a:srgbClr val="FF0000"/>
                </a:solidFill>
              </a:rPr>
              <a:t>cor.test(Sun,Rain); r</a:t>
            </a:r>
            <a:r>
              <a:rPr b="1" baseline="-25000" i="1" lang="en-US" sz="3600">
                <a:solidFill>
                  <a:srgbClr val="FF0000"/>
                </a:solidFill>
              </a:rPr>
              <a:t>x1,x2</a:t>
            </a:r>
            <a:r>
              <a:rPr b="1" i="1" lang="en-US" sz="3600">
                <a:solidFill>
                  <a:srgbClr val="FF0000"/>
                </a:solidFill>
              </a:rPr>
              <a:t> = -0.368</a:t>
            </a:r>
            <a:endParaRPr b="1" sz="3600" u="sng">
              <a:solidFill>
                <a:srgbClr val="FF0000"/>
              </a:solidFill>
            </a:endParaRPr>
          </a:p>
          <a:p>
            <a:pPr indent="-228600" lvl="0" marL="228600" rtl="0" algn="l">
              <a:lnSpc>
                <a:spcPct val="90000"/>
              </a:lnSpc>
              <a:spcBef>
                <a:spcPts val="1000"/>
              </a:spcBef>
              <a:spcAft>
                <a:spcPts val="0"/>
              </a:spcAft>
              <a:buClr>
                <a:schemeClr val="dk1"/>
              </a:buClr>
              <a:buSzPct val="100000"/>
              <a:buChar char="•"/>
            </a:pPr>
            <a:r>
              <a:rPr b="1" lang="en-US" sz="3600" u="sng"/>
              <a:t>Q16: What if we try a full model with Sun &amp; Rain? (this isn’t allowed in Forward stepwise regression). </a:t>
            </a:r>
            <a:endParaRPr/>
          </a:p>
        </p:txBody>
      </p:sp>
      <p:cxnSp>
        <p:nvCxnSpPr>
          <p:cNvPr id="473" name="Google Shape;473;p54"/>
          <p:cNvCxnSpPr/>
          <p:nvPr/>
        </p:nvCxnSpPr>
        <p:spPr>
          <a:xfrm>
            <a:off x="7642334" y="5590307"/>
            <a:ext cx="4443544" cy="0"/>
          </a:xfrm>
          <a:prstGeom prst="straightConnector1">
            <a:avLst/>
          </a:prstGeom>
          <a:noFill/>
          <a:ln cap="flat" cmpd="sng" w="9525">
            <a:solidFill>
              <a:schemeClr val="accent1"/>
            </a:solidFill>
            <a:prstDash val="solid"/>
            <a:miter lim="800000"/>
            <a:headEnd len="sm" w="sm" type="none"/>
            <a:tailEnd len="sm" w="sm" type="none"/>
          </a:ln>
        </p:spPr>
      </p:cxnSp>
      <p:pic>
        <p:nvPicPr>
          <p:cNvPr id="474" name="Google Shape;474;p54"/>
          <p:cNvPicPr preferRelativeResize="0"/>
          <p:nvPr/>
        </p:nvPicPr>
        <p:blipFill rotWithShape="1">
          <a:blip r:embed="rId3">
            <a:alphaModFix/>
          </a:blip>
          <a:srcRect b="0" l="0" r="0" t="0"/>
          <a:stretch/>
        </p:blipFill>
        <p:spPr>
          <a:xfrm>
            <a:off x="7810700" y="1150800"/>
            <a:ext cx="4242150" cy="3520451"/>
          </a:xfrm>
          <a:prstGeom prst="rect">
            <a:avLst/>
          </a:prstGeom>
          <a:noFill/>
          <a:ln>
            <a:noFill/>
          </a:ln>
        </p:spPr>
      </p:pic>
      <p:pic>
        <p:nvPicPr>
          <p:cNvPr id="475" name="Google Shape;475;p54"/>
          <p:cNvPicPr preferRelativeResize="0"/>
          <p:nvPr/>
        </p:nvPicPr>
        <p:blipFill rotWithShape="1">
          <a:blip r:embed="rId4">
            <a:alphaModFix/>
          </a:blip>
          <a:srcRect b="0" l="0" r="0" t="0"/>
          <a:stretch/>
        </p:blipFill>
        <p:spPr>
          <a:xfrm>
            <a:off x="7454348" y="4487093"/>
            <a:ext cx="4737652" cy="816527"/>
          </a:xfrm>
          <a:prstGeom prst="rect">
            <a:avLst/>
          </a:prstGeom>
          <a:noFill/>
          <a:ln>
            <a:noFill/>
          </a:ln>
        </p:spPr>
      </p:pic>
      <p:pic>
        <p:nvPicPr>
          <p:cNvPr id="476" name="Google Shape;476;p54"/>
          <p:cNvPicPr preferRelativeResize="0"/>
          <p:nvPr/>
        </p:nvPicPr>
        <p:blipFill rotWithShape="1">
          <a:blip r:embed="rId5">
            <a:alphaModFix/>
          </a:blip>
          <a:srcRect b="0" l="0" r="0" t="0"/>
          <a:stretch/>
        </p:blipFill>
        <p:spPr>
          <a:xfrm>
            <a:off x="7458979" y="5675242"/>
            <a:ext cx="4733020" cy="825425"/>
          </a:xfrm>
          <a:prstGeom prst="rect">
            <a:avLst/>
          </a:prstGeom>
          <a:noFill/>
          <a:ln>
            <a:noFill/>
          </a:ln>
        </p:spPr>
      </p:pic>
      <p:sp>
        <p:nvSpPr>
          <p:cNvPr id="477" name="Google Shape;477;p5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5"/>
          <p:cNvSpPr txBox="1"/>
          <p:nvPr>
            <p:ph type="title"/>
          </p:nvPr>
        </p:nvSpPr>
        <p:spPr>
          <a:xfrm>
            <a:off x="838200" y="365125"/>
            <a:ext cx="636418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400"/>
              <a:t>Forwards step-wise regression fails</a:t>
            </a:r>
            <a:endParaRPr/>
          </a:p>
        </p:txBody>
      </p:sp>
      <p:sp>
        <p:nvSpPr>
          <p:cNvPr id="483" name="Google Shape;483;p55"/>
          <p:cNvSpPr txBox="1"/>
          <p:nvPr>
            <p:ph idx="1" type="body"/>
          </p:nvPr>
        </p:nvSpPr>
        <p:spPr>
          <a:xfrm>
            <a:off x="838201" y="1825625"/>
            <a:ext cx="6364184" cy="4351338"/>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000"/>
              <a:buNone/>
            </a:pPr>
            <a:r>
              <a:rPr b="1" i="1" lang="en-US" sz="2000"/>
              <a:t>summary(lm(Plant_Biomass~Rain))</a:t>
            </a:r>
            <a:endParaRPr b="1" i="1" sz="2000"/>
          </a:p>
          <a:p>
            <a:pPr indent="0" lvl="0" marL="0" rtl="0" algn="l">
              <a:lnSpc>
                <a:spcPct val="90000"/>
              </a:lnSpc>
              <a:spcBef>
                <a:spcPts val="0"/>
              </a:spcBef>
              <a:spcAft>
                <a:spcPts val="0"/>
              </a:spcAft>
              <a:buClr>
                <a:schemeClr val="dk1"/>
              </a:buClr>
              <a:buSzPts val="2000"/>
              <a:buNone/>
            </a:pPr>
            <a:r>
              <a:rPr b="1" i="1" lang="en-US" sz="2000"/>
              <a:t>summary(lm(Plant_Biomass~Sun))</a:t>
            </a:r>
            <a:endParaRPr b="1" i="1" sz="1900"/>
          </a:p>
          <a:p>
            <a:pPr indent="0" lvl="0" marL="0" rtl="0" algn="l">
              <a:lnSpc>
                <a:spcPct val="90000"/>
              </a:lnSpc>
              <a:spcBef>
                <a:spcPts val="1000"/>
              </a:spcBef>
              <a:spcAft>
                <a:spcPts val="0"/>
              </a:spcAft>
              <a:buClr>
                <a:srgbClr val="FF0000"/>
              </a:buClr>
              <a:buSzPts val="2800"/>
              <a:buNone/>
            </a:pPr>
            <a:r>
              <a:rPr b="1" i="1" lang="en-US">
                <a:solidFill>
                  <a:srgbClr val="FF0000"/>
                </a:solidFill>
              </a:rPr>
              <a:t>summary(lm(Plant_Biomass~Sun+Rain))</a:t>
            </a:r>
            <a:endParaRPr/>
          </a:p>
          <a:p>
            <a:pPr indent="-241934" lvl="0" marL="228600" rtl="0" algn="l">
              <a:lnSpc>
                <a:spcPct val="90000"/>
              </a:lnSpc>
              <a:spcBef>
                <a:spcPts val="1000"/>
              </a:spcBef>
              <a:spcAft>
                <a:spcPts val="0"/>
              </a:spcAft>
              <a:buClr>
                <a:schemeClr val="dk1"/>
              </a:buClr>
              <a:buSzPts val="2800"/>
              <a:buChar char="•"/>
            </a:pPr>
            <a:r>
              <a:rPr b="1" lang="en-US" u="sng"/>
              <a:t>Q17: How much is the variance (SE</a:t>
            </a:r>
            <a:r>
              <a:rPr b="1" baseline="30000" lang="en-US" u="sng"/>
              <a:t>2</a:t>
            </a:r>
            <a:r>
              <a:rPr b="1" lang="en-US" u="sng"/>
              <a:t>) of the slopes inflated? </a:t>
            </a:r>
            <a:endParaRPr/>
          </a:p>
          <a:p>
            <a:pPr indent="0" lvl="0" marL="0" rtl="0" algn="l">
              <a:lnSpc>
                <a:spcPct val="90000"/>
              </a:lnSpc>
              <a:spcBef>
                <a:spcPts val="1000"/>
              </a:spcBef>
              <a:spcAft>
                <a:spcPts val="0"/>
              </a:spcAft>
              <a:buClr>
                <a:srgbClr val="FF0000"/>
              </a:buClr>
              <a:buSzPts val="2800"/>
              <a:buNone/>
            </a:pPr>
            <a:r>
              <a:rPr b="1" i="1" lang="en-US">
                <a:solidFill>
                  <a:srgbClr val="FF0000"/>
                </a:solidFill>
              </a:rPr>
              <a:t>car::vif(lm(Plant_Biomass~Sun+Rain))</a:t>
            </a:r>
            <a:endParaRPr b="1" i="1"/>
          </a:p>
          <a:p>
            <a:pPr indent="0" lvl="0" marL="0" rtl="0" algn="l">
              <a:lnSpc>
                <a:spcPct val="90000"/>
              </a:lnSpc>
              <a:spcBef>
                <a:spcPts val="1000"/>
              </a:spcBef>
              <a:spcAft>
                <a:spcPts val="0"/>
              </a:spcAft>
              <a:buClr>
                <a:schemeClr val="dk1"/>
              </a:buClr>
              <a:buSzPts val="2800"/>
              <a:buNone/>
            </a:pPr>
            <a:r>
              <a:t/>
            </a:r>
            <a:endParaRPr b="1" i="1"/>
          </a:p>
          <a:p>
            <a:pPr indent="-241934" lvl="0" marL="228600" rtl="0" algn="l">
              <a:lnSpc>
                <a:spcPct val="90000"/>
              </a:lnSpc>
              <a:spcBef>
                <a:spcPts val="1000"/>
              </a:spcBef>
              <a:spcAft>
                <a:spcPts val="0"/>
              </a:spcAft>
              <a:buClr>
                <a:schemeClr val="dk1"/>
              </a:buClr>
              <a:buSzPts val="2800"/>
              <a:buChar char="•"/>
            </a:pPr>
            <a:r>
              <a:rPr b="1" lang="en-US"/>
              <a:t>Not much! No vif rule (vif&gt;2,5,10) would have stopped us!</a:t>
            </a:r>
            <a:endParaRPr/>
          </a:p>
          <a:p>
            <a:pPr indent="-241934" lvl="0" marL="228600" rtl="0" algn="l">
              <a:lnSpc>
                <a:spcPct val="90000"/>
              </a:lnSpc>
              <a:spcBef>
                <a:spcPts val="1000"/>
              </a:spcBef>
              <a:spcAft>
                <a:spcPts val="0"/>
              </a:spcAft>
              <a:buClr>
                <a:schemeClr val="dk1"/>
              </a:buClr>
              <a:buSzPts val="2800"/>
              <a:buChar char="•"/>
            </a:pPr>
            <a:r>
              <a:rPr b="1" lang="en-US" u="sng"/>
              <a:t>Q18: What happened? Why are results from multiple regression so different from univariate results?</a:t>
            </a:r>
            <a:endParaRPr/>
          </a:p>
        </p:txBody>
      </p:sp>
      <p:cxnSp>
        <p:nvCxnSpPr>
          <p:cNvPr id="484" name="Google Shape;484;p55"/>
          <p:cNvCxnSpPr/>
          <p:nvPr/>
        </p:nvCxnSpPr>
        <p:spPr>
          <a:xfrm>
            <a:off x="6052930" y="2468657"/>
            <a:ext cx="1252331" cy="0"/>
          </a:xfrm>
          <a:prstGeom prst="straightConnector1">
            <a:avLst/>
          </a:prstGeom>
          <a:noFill/>
          <a:ln cap="flat" cmpd="sng" w="9525">
            <a:solidFill>
              <a:schemeClr val="accent1"/>
            </a:solidFill>
            <a:prstDash val="solid"/>
            <a:miter lim="800000"/>
            <a:headEnd len="sm" w="sm" type="none"/>
            <a:tailEnd len="med" w="med" type="triangle"/>
          </a:ln>
        </p:spPr>
      </p:cxnSp>
      <p:pic>
        <p:nvPicPr>
          <p:cNvPr id="485" name="Google Shape;485;p55"/>
          <p:cNvPicPr preferRelativeResize="0"/>
          <p:nvPr/>
        </p:nvPicPr>
        <p:blipFill rotWithShape="1">
          <a:blip r:embed="rId3">
            <a:alphaModFix/>
          </a:blip>
          <a:srcRect b="0" l="0" r="0" t="0"/>
          <a:stretch/>
        </p:blipFill>
        <p:spPr>
          <a:xfrm>
            <a:off x="7454348" y="24433"/>
            <a:ext cx="4737652" cy="816527"/>
          </a:xfrm>
          <a:prstGeom prst="rect">
            <a:avLst/>
          </a:prstGeom>
          <a:noFill/>
          <a:ln>
            <a:noFill/>
          </a:ln>
        </p:spPr>
      </p:pic>
      <p:pic>
        <p:nvPicPr>
          <p:cNvPr id="486" name="Google Shape;486;p55"/>
          <p:cNvPicPr preferRelativeResize="0"/>
          <p:nvPr/>
        </p:nvPicPr>
        <p:blipFill rotWithShape="1">
          <a:blip r:embed="rId4">
            <a:alphaModFix/>
          </a:blip>
          <a:srcRect b="0" l="0" r="0" t="0"/>
          <a:stretch/>
        </p:blipFill>
        <p:spPr>
          <a:xfrm>
            <a:off x="7458979" y="864713"/>
            <a:ext cx="4733020" cy="825425"/>
          </a:xfrm>
          <a:prstGeom prst="rect">
            <a:avLst/>
          </a:prstGeom>
          <a:noFill/>
          <a:ln>
            <a:noFill/>
          </a:ln>
        </p:spPr>
      </p:pic>
      <p:pic>
        <p:nvPicPr>
          <p:cNvPr id="487" name="Google Shape;487;p55"/>
          <p:cNvPicPr preferRelativeResize="0"/>
          <p:nvPr/>
        </p:nvPicPr>
        <p:blipFill rotWithShape="1">
          <a:blip r:embed="rId5">
            <a:alphaModFix/>
          </a:blip>
          <a:srcRect b="0" l="0" r="0" t="0"/>
          <a:stretch/>
        </p:blipFill>
        <p:spPr>
          <a:xfrm>
            <a:off x="7444408" y="1957048"/>
            <a:ext cx="4671531" cy="977345"/>
          </a:xfrm>
          <a:prstGeom prst="rect">
            <a:avLst/>
          </a:prstGeom>
          <a:noFill/>
          <a:ln>
            <a:noFill/>
          </a:ln>
        </p:spPr>
      </p:pic>
      <p:sp>
        <p:nvSpPr>
          <p:cNvPr id="488" name="Google Shape;488;p55"/>
          <p:cNvSpPr/>
          <p:nvPr/>
        </p:nvSpPr>
        <p:spPr>
          <a:xfrm>
            <a:off x="7384774" y="1967948"/>
            <a:ext cx="4807225" cy="100387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489" name="Google Shape;489;p55"/>
          <p:cNvPicPr preferRelativeResize="0"/>
          <p:nvPr/>
        </p:nvPicPr>
        <p:blipFill rotWithShape="1">
          <a:blip r:embed="rId6">
            <a:alphaModFix/>
          </a:blip>
          <a:srcRect b="0" l="0" r="0" t="0"/>
          <a:stretch/>
        </p:blipFill>
        <p:spPr>
          <a:xfrm>
            <a:off x="966878" y="3815358"/>
            <a:ext cx="1810003" cy="400106"/>
          </a:xfrm>
          <a:prstGeom prst="rect">
            <a:avLst/>
          </a:prstGeom>
          <a:noFill/>
          <a:ln>
            <a:noFill/>
          </a:ln>
        </p:spPr>
      </p:pic>
      <p:pic>
        <p:nvPicPr>
          <p:cNvPr id="490" name="Google Shape;490;p55"/>
          <p:cNvPicPr preferRelativeResize="0"/>
          <p:nvPr/>
        </p:nvPicPr>
        <p:blipFill rotWithShape="1">
          <a:blip r:embed="rId7">
            <a:alphaModFix/>
          </a:blip>
          <a:srcRect b="0" l="0" r="0" t="0"/>
          <a:stretch/>
        </p:blipFill>
        <p:spPr>
          <a:xfrm>
            <a:off x="7543802" y="3105976"/>
            <a:ext cx="4509052" cy="3741952"/>
          </a:xfrm>
          <a:prstGeom prst="rect">
            <a:avLst/>
          </a:prstGeom>
          <a:noFill/>
          <a:ln>
            <a:noFill/>
          </a:ln>
        </p:spPr>
      </p:pic>
      <p:sp>
        <p:nvSpPr>
          <p:cNvPr id="491" name="Google Shape;491;p5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6"/>
          <p:cNvSpPr txBox="1"/>
          <p:nvPr>
            <p:ph type="title"/>
          </p:nvPr>
        </p:nvSpPr>
        <p:spPr>
          <a:xfrm>
            <a:off x="838200" y="365125"/>
            <a:ext cx="636418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400"/>
              <a:t>Forwards step-wise regression fails</a:t>
            </a:r>
            <a:endParaRPr/>
          </a:p>
        </p:txBody>
      </p:sp>
      <p:sp>
        <p:nvSpPr>
          <p:cNvPr id="497" name="Google Shape;497;p56"/>
          <p:cNvSpPr txBox="1"/>
          <p:nvPr>
            <p:ph idx="1" type="body"/>
          </p:nvPr>
        </p:nvSpPr>
        <p:spPr>
          <a:xfrm>
            <a:off x="838201" y="1825625"/>
            <a:ext cx="6364184"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b="1" lang="en-US"/>
              <a:t>Forwards stepwise regression fails here because:</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If two causally influential predictors are negatively correlated, then their univariate relationships with response will be masked and be (much) weaker than their real relationships (slopes are biased low) </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Both variables can be non-significant in univariate analyses (as they were here!), even if both are causally related to Y and significant in a multiple regression!</a:t>
            </a:r>
            <a:endParaRPr/>
          </a:p>
        </p:txBody>
      </p:sp>
      <p:pic>
        <p:nvPicPr>
          <p:cNvPr id="498" name="Google Shape;498;p56"/>
          <p:cNvPicPr preferRelativeResize="0"/>
          <p:nvPr/>
        </p:nvPicPr>
        <p:blipFill rotWithShape="1">
          <a:blip r:embed="rId3">
            <a:alphaModFix/>
          </a:blip>
          <a:srcRect b="0" l="0" r="0" t="0"/>
          <a:stretch/>
        </p:blipFill>
        <p:spPr>
          <a:xfrm>
            <a:off x="7454348" y="24433"/>
            <a:ext cx="4737652" cy="816527"/>
          </a:xfrm>
          <a:prstGeom prst="rect">
            <a:avLst/>
          </a:prstGeom>
          <a:noFill/>
          <a:ln cap="flat" cmpd="sng" w="19050">
            <a:solidFill>
              <a:srgbClr val="000000"/>
            </a:solidFill>
            <a:prstDash val="solid"/>
            <a:round/>
            <a:headEnd len="sm" w="sm" type="none"/>
            <a:tailEnd len="sm" w="sm" type="none"/>
          </a:ln>
        </p:spPr>
      </p:pic>
      <p:pic>
        <p:nvPicPr>
          <p:cNvPr id="499" name="Google Shape;499;p56"/>
          <p:cNvPicPr preferRelativeResize="0"/>
          <p:nvPr/>
        </p:nvPicPr>
        <p:blipFill rotWithShape="1">
          <a:blip r:embed="rId4">
            <a:alphaModFix/>
          </a:blip>
          <a:srcRect b="0" l="0" r="0" t="0"/>
          <a:stretch/>
        </p:blipFill>
        <p:spPr>
          <a:xfrm>
            <a:off x="7456666" y="960038"/>
            <a:ext cx="4733020" cy="825425"/>
          </a:xfrm>
          <a:prstGeom prst="rect">
            <a:avLst/>
          </a:prstGeom>
          <a:noFill/>
          <a:ln cap="flat" cmpd="sng" w="19050">
            <a:solidFill>
              <a:srgbClr val="000000"/>
            </a:solidFill>
            <a:prstDash val="solid"/>
            <a:round/>
            <a:headEnd len="sm" w="sm" type="none"/>
            <a:tailEnd len="sm" w="sm" type="none"/>
          </a:ln>
        </p:spPr>
      </p:pic>
      <p:pic>
        <p:nvPicPr>
          <p:cNvPr id="500" name="Google Shape;500;p56"/>
          <p:cNvPicPr preferRelativeResize="0"/>
          <p:nvPr/>
        </p:nvPicPr>
        <p:blipFill rotWithShape="1">
          <a:blip r:embed="rId5">
            <a:alphaModFix/>
          </a:blip>
          <a:srcRect b="0" l="0" r="0" t="0"/>
          <a:stretch/>
        </p:blipFill>
        <p:spPr>
          <a:xfrm>
            <a:off x="7444408" y="1957048"/>
            <a:ext cx="4671531" cy="977345"/>
          </a:xfrm>
          <a:prstGeom prst="rect">
            <a:avLst/>
          </a:prstGeom>
          <a:noFill/>
          <a:ln cap="flat" cmpd="sng" w="19050">
            <a:solidFill>
              <a:srgbClr val="000000"/>
            </a:solidFill>
            <a:prstDash val="solid"/>
            <a:round/>
            <a:headEnd len="sm" w="sm" type="none"/>
            <a:tailEnd len="sm" w="sm" type="none"/>
          </a:ln>
        </p:spPr>
      </p:pic>
      <p:pic>
        <p:nvPicPr>
          <p:cNvPr id="501" name="Google Shape;501;p56"/>
          <p:cNvPicPr preferRelativeResize="0"/>
          <p:nvPr/>
        </p:nvPicPr>
        <p:blipFill rotWithShape="1">
          <a:blip r:embed="rId6">
            <a:alphaModFix/>
          </a:blip>
          <a:srcRect b="0" l="0" r="0" t="0"/>
          <a:stretch/>
        </p:blipFill>
        <p:spPr>
          <a:xfrm>
            <a:off x="7543802" y="3105976"/>
            <a:ext cx="4509052" cy="3741952"/>
          </a:xfrm>
          <a:prstGeom prst="rect">
            <a:avLst/>
          </a:prstGeom>
          <a:noFill/>
          <a:ln>
            <a:noFill/>
          </a:ln>
        </p:spPr>
      </p:pic>
      <p:sp>
        <p:nvSpPr>
          <p:cNvPr id="502" name="Google Shape;502;p5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sz="5300"/>
              <a:t>So stepwise regression (backwards or forwards) doesn’t work…</a:t>
            </a:r>
            <a:endParaRPr/>
          </a:p>
        </p:txBody>
      </p:sp>
      <p:sp>
        <p:nvSpPr>
          <p:cNvPr id="508" name="Google Shape;508;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sz="2800"/>
              <a:t>Wait! </a:t>
            </a:r>
            <a:endParaRPr/>
          </a:p>
          <a:p>
            <a:pPr indent="-228600" lvl="0" marL="228600" rtl="0" algn="l">
              <a:lnSpc>
                <a:spcPct val="90000"/>
              </a:lnSpc>
              <a:spcBef>
                <a:spcPts val="1000"/>
              </a:spcBef>
              <a:spcAft>
                <a:spcPts val="0"/>
              </a:spcAft>
              <a:buClr>
                <a:schemeClr val="dk1"/>
              </a:buClr>
              <a:buSzPts val="2800"/>
              <a:buChar char="•"/>
            </a:pPr>
            <a:r>
              <a:rPr b="1" lang="en-US" sz="2800"/>
              <a:t>I heard AIC was cool. Doesn’t AIC solve everything? </a:t>
            </a:r>
            <a:endParaRPr b="1"/>
          </a:p>
          <a:p>
            <a:pPr indent="-228600" lvl="0" marL="228600" rtl="0" algn="l">
              <a:lnSpc>
                <a:spcPct val="90000"/>
              </a:lnSpc>
              <a:spcBef>
                <a:spcPts val="1000"/>
              </a:spcBef>
              <a:spcAft>
                <a:spcPts val="0"/>
              </a:spcAft>
              <a:buClr>
                <a:schemeClr val="dk1"/>
              </a:buClr>
              <a:buSzPts val="2800"/>
              <a:buChar char="•"/>
            </a:pPr>
            <a:r>
              <a:rPr b="1" lang="en-US"/>
              <a:t>Can’t we just compare models with subsets of predictors by AIC and pick the model with the lowest AIC?</a:t>
            </a:r>
            <a:endParaRPr/>
          </a:p>
        </p:txBody>
      </p:sp>
      <p:sp>
        <p:nvSpPr>
          <p:cNvPr id="509" name="Google Shape;509;p57"/>
          <p:cNvSpPr txBox="1"/>
          <p:nvPr/>
        </p:nvSpPr>
        <p:spPr>
          <a:xfrm>
            <a:off x="72188" y="6378432"/>
            <a:ext cx="117668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Further Reading: https://dynamicecology.wordpress.com/2015/05/21/why-aic-appeals-to-ecologists-lowest-instincts/</a:t>
            </a:r>
            <a:endParaRPr/>
          </a:p>
        </p:txBody>
      </p:sp>
      <p:sp>
        <p:nvSpPr>
          <p:cNvPr id="510" name="Google Shape;510;p5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1" name="Google Shape;511;p57"/>
          <p:cNvPicPr preferRelativeResize="0"/>
          <p:nvPr/>
        </p:nvPicPr>
        <p:blipFill>
          <a:blip r:embed="rId3">
            <a:alphaModFix/>
          </a:blip>
          <a:stretch>
            <a:fillRect/>
          </a:stretch>
        </p:blipFill>
        <p:spPr>
          <a:xfrm>
            <a:off x="8991625" y="1354350"/>
            <a:ext cx="1505375" cy="150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is AIC?</a:t>
            </a:r>
            <a:endParaRPr/>
          </a:p>
        </p:txBody>
      </p:sp>
      <p:sp>
        <p:nvSpPr>
          <p:cNvPr id="517" name="Google Shape;517;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AIC stands for Akaike’s Information Criterion, and is a way to measure the prediction error of a model M (specifically the loss of information due to fitting a simplified model to the data)</a:t>
            </a:r>
            <a:endParaRPr/>
          </a:p>
          <a:p>
            <a:pPr indent="-228600" lvl="0" marL="228600" rtl="0" algn="l">
              <a:lnSpc>
                <a:spcPct val="90000"/>
              </a:lnSpc>
              <a:spcBef>
                <a:spcPts val="1000"/>
              </a:spcBef>
              <a:spcAft>
                <a:spcPts val="0"/>
              </a:spcAft>
              <a:buClr>
                <a:schemeClr val="dk1"/>
              </a:buClr>
              <a:buSzPts val="2800"/>
              <a:buChar char="•"/>
            </a:pPr>
            <a:r>
              <a:rPr b="1" lang="en-US"/>
              <a:t>AIC is a very simple calculation:</a:t>
            </a:r>
            <a:endParaRPr/>
          </a:p>
          <a:p>
            <a:pPr indent="-228600" lvl="0" marL="228600" rtl="0" algn="l">
              <a:lnSpc>
                <a:spcPct val="90000"/>
              </a:lnSpc>
              <a:spcBef>
                <a:spcPts val="1000"/>
              </a:spcBef>
              <a:spcAft>
                <a:spcPts val="0"/>
              </a:spcAft>
              <a:buClr>
                <a:schemeClr val="dk1"/>
              </a:buClr>
              <a:buSzPts val="2800"/>
              <a:buChar char="•"/>
            </a:pPr>
            <a:r>
              <a:rPr b="1" lang="en-US"/>
              <a:t>AIC = 2k-2*ln[likelihood(M)], where </a:t>
            </a:r>
            <a:endParaRPr/>
          </a:p>
          <a:p>
            <a:pPr indent="-228600" lvl="1" marL="685800" rtl="0" algn="l">
              <a:lnSpc>
                <a:spcPct val="90000"/>
              </a:lnSpc>
              <a:spcBef>
                <a:spcPts val="500"/>
              </a:spcBef>
              <a:spcAft>
                <a:spcPts val="0"/>
              </a:spcAft>
              <a:buClr>
                <a:schemeClr val="dk1"/>
              </a:buClr>
              <a:buSzPts val="2400"/>
              <a:buChar char="•"/>
            </a:pPr>
            <a:r>
              <a:rPr b="1" lang="en-US"/>
              <a:t>k is the # of parameters in the model (including the residual standard error, so a single predictor regression has k=3), and </a:t>
            </a:r>
            <a:endParaRPr/>
          </a:p>
          <a:p>
            <a:pPr indent="-228600" lvl="1" marL="685800" rtl="0" algn="l">
              <a:lnSpc>
                <a:spcPct val="90000"/>
              </a:lnSpc>
              <a:spcBef>
                <a:spcPts val="500"/>
              </a:spcBef>
              <a:spcAft>
                <a:spcPts val="0"/>
              </a:spcAft>
              <a:buClr>
                <a:schemeClr val="dk1"/>
              </a:buClr>
              <a:buSzPts val="2400"/>
              <a:buChar char="•"/>
            </a:pPr>
            <a:r>
              <a:rPr b="1" lang="en-US"/>
              <a:t>ln[likelihood(M)] is log</a:t>
            </a:r>
            <a:r>
              <a:rPr b="1" baseline="-25000" lang="en-US"/>
              <a:t>e</a:t>
            </a:r>
            <a:r>
              <a:rPr b="1" lang="en-US"/>
              <a:t>(likelihood) of the data given the model and parameter estimates</a:t>
            </a:r>
            <a:endParaRPr/>
          </a:p>
          <a:p>
            <a:pPr indent="-228600" lvl="0" marL="228600" rtl="0" algn="l">
              <a:lnSpc>
                <a:spcPct val="90000"/>
              </a:lnSpc>
              <a:spcBef>
                <a:spcPts val="1000"/>
              </a:spcBef>
              <a:spcAft>
                <a:spcPts val="0"/>
              </a:spcAft>
              <a:buClr>
                <a:schemeClr val="dk1"/>
              </a:buClr>
              <a:buSzPts val="2800"/>
              <a:buChar char="•"/>
            </a:pPr>
            <a:r>
              <a:rPr b="1" lang="en-US"/>
              <a:t>What is the “likelihood” of the data?</a:t>
            </a:r>
            <a:endParaRPr/>
          </a:p>
        </p:txBody>
      </p:sp>
      <p:sp>
        <p:nvSpPr>
          <p:cNvPr id="518" name="Google Shape;518;p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Likelihood</a:t>
            </a:r>
            <a:endParaRPr/>
          </a:p>
        </p:txBody>
      </p:sp>
      <p:sp>
        <p:nvSpPr>
          <p:cNvPr id="524" name="Google Shape;524;p59"/>
          <p:cNvSpPr txBox="1"/>
          <p:nvPr>
            <p:ph idx="1" type="body"/>
          </p:nvPr>
        </p:nvSpPr>
        <p:spPr>
          <a:xfrm>
            <a:off x="838200" y="1690688"/>
            <a:ext cx="6803571" cy="507666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All combinations of models and data have likelihoods; the likelihood function depends on the distribution of the response variable</a:t>
            </a:r>
            <a:endParaRPr/>
          </a:p>
          <a:p>
            <a:pPr indent="-228600" lvl="0" marL="228600" rtl="0" algn="l">
              <a:lnSpc>
                <a:spcPct val="90000"/>
              </a:lnSpc>
              <a:spcBef>
                <a:spcPts val="1000"/>
              </a:spcBef>
              <a:spcAft>
                <a:spcPts val="0"/>
              </a:spcAft>
              <a:buClr>
                <a:schemeClr val="dk1"/>
              </a:buClr>
              <a:buSzPct val="100000"/>
              <a:buChar char="•"/>
            </a:pPr>
            <a:r>
              <a:rPr b="1" lang="en-US"/>
              <a:t>The “likelihood” of a single data point x, given a normal distribution with mean μ and sd sigma, is:</a:t>
            </a:r>
            <a:endParaRPr/>
          </a:p>
          <a:p>
            <a:pPr indent="-64135" lvl="0" marL="228600" rtl="0" algn="l">
              <a:lnSpc>
                <a:spcPct val="90000"/>
              </a:lnSpc>
              <a:spcBef>
                <a:spcPts val="1000"/>
              </a:spcBef>
              <a:spcAft>
                <a:spcPts val="0"/>
              </a:spcAft>
              <a:buClr>
                <a:schemeClr val="dk1"/>
              </a:buClr>
              <a:buSzPct val="100000"/>
              <a:buNone/>
            </a:pPr>
            <a:r>
              <a:t/>
            </a:r>
            <a:endParaRPr b="1"/>
          </a:p>
          <a:p>
            <a:pPr indent="-64135" lvl="0" marL="228600" rtl="0" algn="l">
              <a:lnSpc>
                <a:spcPct val="90000"/>
              </a:lnSpc>
              <a:spcBef>
                <a:spcPts val="1000"/>
              </a:spcBef>
              <a:spcAft>
                <a:spcPts val="0"/>
              </a:spcAft>
              <a:buClr>
                <a:schemeClr val="dk1"/>
              </a:buClr>
              <a:buSzPct val="100000"/>
              <a:buNone/>
            </a:pPr>
            <a:r>
              <a:t/>
            </a:r>
            <a:endParaRPr b="1"/>
          </a:p>
          <a:p>
            <a:pPr indent="-228600" lvl="0" marL="228600" rtl="0" algn="l">
              <a:lnSpc>
                <a:spcPct val="90000"/>
              </a:lnSpc>
              <a:spcBef>
                <a:spcPts val="1000"/>
              </a:spcBef>
              <a:spcAft>
                <a:spcPts val="0"/>
              </a:spcAft>
              <a:buClr>
                <a:schemeClr val="dk1"/>
              </a:buClr>
              <a:buSzPct val="100000"/>
              <a:buChar char="•"/>
            </a:pPr>
            <a:r>
              <a:rPr b="1" lang="en-US"/>
              <a:t>For a linear model, the fitted line gives the value of μ (Y</a:t>
            </a:r>
            <a:r>
              <a:rPr b="1" baseline="-25000" lang="en-US"/>
              <a:t>pred</a:t>
            </a:r>
            <a:r>
              <a:rPr b="1" lang="en-US"/>
              <a:t>) and σ is the RSE</a:t>
            </a:r>
            <a:endParaRPr b="1"/>
          </a:p>
          <a:p>
            <a:pPr indent="-228600" lvl="0" marL="228600" rtl="0" algn="l">
              <a:lnSpc>
                <a:spcPct val="90000"/>
              </a:lnSpc>
              <a:spcBef>
                <a:spcPts val="1000"/>
              </a:spcBef>
              <a:spcAft>
                <a:spcPts val="0"/>
              </a:spcAft>
              <a:buClr>
                <a:schemeClr val="dk1"/>
              </a:buClr>
              <a:buSzPct val="100000"/>
              <a:buChar char="•"/>
            </a:pPr>
            <a:r>
              <a:rPr b="1" lang="en-US"/>
              <a:t>We can get the likelihood of a point in R with dnorm(x,mu,sigma)</a:t>
            </a:r>
            <a:endParaRPr/>
          </a:p>
          <a:p>
            <a:pPr indent="-228600" lvl="0" marL="228600" rtl="0" algn="l">
              <a:lnSpc>
                <a:spcPct val="90000"/>
              </a:lnSpc>
              <a:spcBef>
                <a:spcPts val="1000"/>
              </a:spcBef>
              <a:spcAft>
                <a:spcPts val="0"/>
              </a:spcAft>
              <a:buClr>
                <a:schemeClr val="dk1"/>
              </a:buClr>
              <a:buSzPct val="100000"/>
              <a:buChar char="•"/>
            </a:pPr>
            <a:r>
              <a:rPr b="1" lang="en-US"/>
              <a:t>The log-likelihood of “the data” is the sum of the log of the individual likelihood values given the fitted model (e.g. a line)</a:t>
            </a:r>
            <a:endParaRPr/>
          </a:p>
        </p:txBody>
      </p:sp>
      <p:pic>
        <p:nvPicPr>
          <p:cNvPr id="525" name="Google Shape;525;p59"/>
          <p:cNvPicPr preferRelativeResize="0"/>
          <p:nvPr/>
        </p:nvPicPr>
        <p:blipFill rotWithShape="1">
          <a:blip r:embed="rId3">
            <a:alphaModFix/>
          </a:blip>
          <a:srcRect b="0" l="0" r="0" t="0"/>
          <a:stretch/>
        </p:blipFill>
        <p:spPr>
          <a:xfrm>
            <a:off x="1319950" y="3503190"/>
            <a:ext cx="2760731" cy="923519"/>
          </a:xfrm>
          <a:prstGeom prst="rect">
            <a:avLst/>
          </a:prstGeom>
          <a:noFill/>
          <a:ln>
            <a:noFill/>
          </a:ln>
        </p:spPr>
      </p:pic>
      <p:pic>
        <p:nvPicPr>
          <p:cNvPr id="526" name="Google Shape;526;p59"/>
          <p:cNvPicPr preferRelativeResize="0"/>
          <p:nvPr/>
        </p:nvPicPr>
        <p:blipFill rotWithShape="1">
          <a:blip r:embed="rId4">
            <a:alphaModFix/>
          </a:blip>
          <a:srcRect b="0" l="0" r="0" t="0"/>
          <a:stretch/>
        </p:blipFill>
        <p:spPr>
          <a:xfrm>
            <a:off x="7902223" y="2236155"/>
            <a:ext cx="4289777" cy="3416381"/>
          </a:xfrm>
          <a:prstGeom prst="rect">
            <a:avLst/>
          </a:prstGeom>
          <a:noFill/>
          <a:ln>
            <a:noFill/>
          </a:ln>
        </p:spPr>
      </p:pic>
      <p:sp>
        <p:nvSpPr>
          <p:cNvPr id="527" name="Google Shape;527;p59"/>
          <p:cNvSpPr txBox="1"/>
          <p:nvPr/>
        </p:nvSpPr>
        <p:spPr>
          <a:xfrm>
            <a:off x="8802926" y="4505072"/>
            <a:ext cx="8708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Y</a:t>
            </a:r>
            <a:r>
              <a:rPr b="1" baseline="-25000" lang="en-US" sz="1800">
                <a:solidFill>
                  <a:schemeClr val="dk1"/>
                </a:solidFill>
                <a:latin typeface="Calibri"/>
                <a:ea typeface="Calibri"/>
                <a:cs typeface="Calibri"/>
                <a:sym typeface="Calibri"/>
              </a:rPr>
              <a:t>i</a:t>
            </a:r>
            <a:r>
              <a:rPr b="1" lang="en-US" sz="1800">
                <a:solidFill>
                  <a:schemeClr val="dk1"/>
                </a:solidFill>
                <a:latin typeface="Calibri"/>
                <a:ea typeface="Calibri"/>
                <a:cs typeface="Calibri"/>
                <a:sym typeface="Calibri"/>
              </a:rPr>
              <a:t>-Y</a:t>
            </a:r>
            <a:r>
              <a:rPr b="1" baseline="-25000" lang="en-US" sz="1800">
                <a:solidFill>
                  <a:schemeClr val="dk1"/>
                </a:solidFill>
                <a:latin typeface="Calibri"/>
                <a:ea typeface="Calibri"/>
                <a:cs typeface="Calibri"/>
                <a:sym typeface="Calibri"/>
              </a:rPr>
              <a:t>pred</a:t>
            </a:r>
            <a:endParaRPr baseline="-25000" sz="1800">
              <a:solidFill>
                <a:schemeClr val="dk1"/>
              </a:solidFill>
              <a:latin typeface="Calibri"/>
              <a:ea typeface="Calibri"/>
              <a:cs typeface="Calibri"/>
              <a:sym typeface="Calibri"/>
            </a:endParaRPr>
          </a:p>
        </p:txBody>
      </p:sp>
      <p:sp>
        <p:nvSpPr>
          <p:cNvPr id="528" name="Google Shape;528;p5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Maximum likelihood estimates</a:t>
            </a:r>
            <a:endParaRPr/>
          </a:p>
        </p:txBody>
      </p:sp>
      <p:sp>
        <p:nvSpPr>
          <p:cNvPr id="534" name="Google Shape;534;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When we get the “best fitting parameters” for a model, we are usually finding the “maximum likelihood estimates”*</a:t>
            </a:r>
            <a:endParaRPr/>
          </a:p>
          <a:p>
            <a:pPr indent="-228600" lvl="0" marL="228600" rtl="0" algn="l">
              <a:lnSpc>
                <a:spcPct val="90000"/>
              </a:lnSpc>
              <a:spcBef>
                <a:spcPts val="1000"/>
              </a:spcBef>
              <a:spcAft>
                <a:spcPts val="0"/>
              </a:spcAft>
              <a:buClr>
                <a:schemeClr val="dk1"/>
              </a:buClr>
              <a:buSzPts val="2800"/>
              <a:buChar char="•"/>
            </a:pPr>
            <a:r>
              <a:rPr b="1" lang="en-US"/>
              <a:t>For a Gaussian/normal distribution, maximizing the likelihood is the </a:t>
            </a:r>
            <a:r>
              <a:rPr b="1" lang="en-US" u="sng"/>
              <a:t>same as minimizing the sum of squared errors</a:t>
            </a:r>
            <a:r>
              <a:rPr b="1" lang="en-US"/>
              <a:t> because the likelihood is proportional to the squared errors:</a:t>
            </a:r>
            <a:endParaRPr/>
          </a:p>
          <a:p>
            <a:pPr indent="-50800" lvl="0" marL="228600" rtl="0" algn="l">
              <a:lnSpc>
                <a:spcPct val="90000"/>
              </a:lnSpc>
              <a:spcBef>
                <a:spcPts val="1000"/>
              </a:spcBef>
              <a:spcAft>
                <a:spcPts val="0"/>
              </a:spcAft>
              <a:buClr>
                <a:schemeClr val="dk1"/>
              </a:buClr>
              <a:buSzPts val="2800"/>
              <a:buNone/>
            </a:pPr>
            <a:r>
              <a:t/>
            </a:r>
            <a:endParaRPr b="1"/>
          </a:p>
          <a:p>
            <a:pPr indent="-50800" lvl="0" marL="228600" rtl="0" algn="l">
              <a:lnSpc>
                <a:spcPct val="90000"/>
              </a:lnSpc>
              <a:spcBef>
                <a:spcPts val="1000"/>
              </a:spcBef>
              <a:spcAft>
                <a:spcPts val="0"/>
              </a:spcAft>
              <a:buClr>
                <a:schemeClr val="dk1"/>
              </a:buClr>
              <a:buSzPts val="2800"/>
              <a:buNone/>
            </a:pPr>
            <a:r>
              <a:t/>
            </a:r>
            <a:endParaRPr b="1"/>
          </a:p>
          <a:p>
            <a:pPr indent="-228600" lvl="0" marL="228600" rtl="0" algn="l">
              <a:lnSpc>
                <a:spcPct val="90000"/>
              </a:lnSpc>
              <a:spcBef>
                <a:spcPts val="1000"/>
              </a:spcBef>
              <a:spcAft>
                <a:spcPts val="0"/>
              </a:spcAft>
              <a:buClr>
                <a:schemeClr val="dk1"/>
              </a:buClr>
              <a:buSzPts val="2800"/>
              <a:buChar char="•"/>
            </a:pPr>
            <a:r>
              <a:rPr b="1" lang="en-US"/>
              <a:t>Later we’ll use other distributions for the response variable that have different likelihood expressions</a:t>
            </a:r>
            <a:endParaRPr/>
          </a:p>
        </p:txBody>
      </p:sp>
      <p:sp>
        <p:nvSpPr>
          <p:cNvPr id="535" name="Google Shape;535;p60"/>
          <p:cNvSpPr txBox="1"/>
          <p:nvPr/>
        </p:nvSpPr>
        <p:spPr>
          <a:xfrm>
            <a:off x="41563" y="6457840"/>
            <a:ext cx="121005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*We actually find the MLEs by minimizing the negative log-likelihood but that’s an optimization issue you don’t have to worry about!</a:t>
            </a:r>
            <a:endParaRPr/>
          </a:p>
        </p:txBody>
      </p:sp>
      <p:pic>
        <p:nvPicPr>
          <p:cNvPr id="536" name="Google Shape;536;p60"/>
          <p:cNvPicPr preferRelativeResize="0"/>
          <p:nvPr/>
        </p:nvPicPr>
        <p:blipFill rotWithShape="1">
          <a:blip r:embed="rId3">
            <a:alphaModFix/>
          </a:blip>
          <a:srcRect b="0" l="0" r="0" t="0"/>
          <a:stretch/>
        </p:blipFill>
        <p:spPr>
          <a:xfrm>
            <a:off x="3690863" y="3930676"/>
            <a:ext cx="2917472" cy="975952"/>
          </a:xfrm>
          <a:prstGeom prst="rect">
            <a:avLst/>
          </a:prstGeom>
          <a:noFill/>
          <a:ln>
            <a:noFill/>
          </a:ln>
        </p:spPr>
      </p:pic>
      <p:sp>
        <p:nvSpPr>
          <p:cNvPr id="537" name="Google Shape;537;p60"/>
          <p:cNvSpPr/>
          <p:nvPr/>
        </p:nvSpPr>
        <p:spPr>
          <a:xfrm>
            <a:off x="5545777" y="4102927"/>
            <a:ext cx="1062558" cy="46313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8" name="Google Shape;538;p6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Back to AIC</a:t>
            </a:r>
            <a:endParaRPr/>
          </a:p>
        </p:txBody>
      </p:sp>
      <p:sp>
        <p:nvSpPr>
          <p:cNvPr id="544" name="Google Shape;544;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AIC* = 2k-2*ln[likelihood(M)], where k is the # of parameters in the model</a:t>
            </a:r>
            <a:endParaRPr/>
          </a:p>
          <a:p>
            <a:pPr indent="-228600" lvl="0" marL="228600" rtl="0" algn="l">
              <a:lnSpc>
                <a:spcPct val="90000"/>
              </a:lnSpc>
              <a:spcBef>
                <a:spcPts val="1000"/>
              </a:spcBef>
              <a:spcAft>
                <a:spcPts val="0"/>
              </a:spcAft>
              <a:buClr>
                <a:schemeClr val="dk1"/>
              </a:buClr>
              <a:buSzPts val="2800"/>
              <a:buChar char="•"/>
            </a:pPr>
            <a:r>
              <a:rPr b="1" lang="en-US"/>
              <a:t>AIC has been used to compare how good/bad different models are at fitting the data; lower is better!</a:t>
            </a:r>
            <a:endParaRPr/>
          </a:p>
          <a:p>
            <a:pPr indent="-228600" lvl="1" marL="685800" rtl="0" algn="l">
              <a:lnSpc>
                <a:spcPct val="90000"/>
              </a:lnSpc>
              <a:spcBef>
                <a:spcPts val="500"/>
              </a:spcBef>
              <a:spcAft>
                <a:spcPts val="0"/>
              </a:spcAft>
              <a:buClr>
                <a:schemeClr val="dk1"/>
              </a:buClr>
              <a:buSzPts val="2400"/>
              <a:buChar char="•"/>
            </a:pPr>
            <a:r>
              <a:rPr b="1" lang="en-US"/>
              <a:t>The better the fit to the data, the higher the likelihood. AIC = 2k – 2LL so the lower the AIC the better</a:t>
            </a:r>
            <a:endParaRPr/>
          </a:p>
          <a:p>
            <a:pPr indent="-228600" lvl="1" marL="685800" rtl="0" algn="l">
              <a:lnSpc>
                <a:spcPct val="90000"/>
              </a:lnSpc>
              <a:spcBef>
                <a:spcPts val="500"/>
              </a:spcBef>
              <a:spcAft>
                <a:spcPts val="0"/>
              </a:spcAft>
              <a:buClr>
                <a:schemeClr val="dk1"/>
              </a:buClr>
              <a:buSzPts val="2400"/>
              <a:buChar char="•"/>
            </a:pPr>
            <a:r>
              <a:rPr b="1" lang="en-US"/>
              <a:t>If two models have the same likelihood (fit to the data) and one has more parameters, k, it is worse by AIC b/c we penalize it for the extra parameters</a:t>
            </a:r>
            <a:endParaRPr/>
          </a:p>
          <a:p>
            <a:pPr indent="-228600" lvl="1" marL="685800" rtl="0" algn="l">
              <a:lnSpc>
                <a:spcPct val="90000"/>
              </a:lnSpc>
              <a:spcBef>
                <a:spcPts val="500"/>
              </a:spcBef>
              <a:spcAft>
                <a:spcPts val="0"/>
              </a:spcAft>
              <a:buClr>
                <a:schemeClr val="dk1"/>
              </a:buClr>
              <a:buSzPts val="2400"/>
              <a:buChar char="•"/>
            </a:pPr>
            <a:r>
              <a:rPr b="1" lang="en-US"/>
              <a:t>Specifically, we add 2 to the AIC for each parameter (2k)</a:t>
            </a:r>
            <a:endParaRPr/>
          </a:p>
          <a:p>
            <a:pPr indent="-228600" lvl="0" marL="228600" rtl="0" algn="l">
              <a:lnSpc>
                <a:spcPct val="90000"/>
              </a:lnSpc>
              <a:spcBef>
                <a:spcPts val="1000"/>
              </a:spcBef>
              <a:spcAft>
                <a:spcPts val="0"/>
              </a:spcAft>
              <a:buClr>
                <a:schemeClr val="dk1"/>
              </a:buClr>
              <a:buSzPts val="2800"/>
              <a:buChar char="•"/>
            </a:pPr>
            <a:r>
              <a:rPr b="1" lang="en-US"/>
              <a:t>The best fitting model is the one that as the lowest AIC (least positive or biggest/most negative)</a:t>
            </a:r>
            <a:endParaRPr/>
          </a:p>
        </p:txBody>
      </p:sp>
      <p:sp>
        <p:nvSpPr>
          <p:cNvPr id="545" name="Google Shape;545;p61"/>
          <p:cNvSpPr txBox="1"/>
          <p:nvPr/>
        </p:nvSpPr>
        <p:spPr>
          <a:xfrm>
            <a:off x="322104" y="6106302"/>
            <a:ext cx="1153540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*When sample sizes are small, relative to model complexity (i.e. n/k&lt;40), AICc is recommended.</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AICc = AIC+2k(k+1)/(n-k-1) which favors less complex models. As n gets big AICc converges to AIC.</a:t>
            </a:r>
            <a:endParaRPr sz="1800">
              <a:solidFill>
                <a:schemeClr val="dk1"/>
              </a:solidFill>
              <a:latin typeface="Calibri"/>
              <a:ea typeface="Calibri"/>
              <a:cs typeface="Calibri"/>
              <a:sym typeface="Calibri"/>
            </a:endParaRPr>
          </a:p>
        </p:txBody>
      </p:sp>
      <p:sp>
        <p:nvSpPr>
          <p:cNvPr id="546" name="Google Shape;546;p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838200" y="365125"/>
            <a:ext cx="609699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Univariate and multiple regression</a:t>
            </a:r>
            <a:endParaRPr/>
          </a:p>
        </p:txBody>
      </p:sp>
      <p:sp>
        <p:nvSpPr>
          <p:cNvPr id="120" name="Google Shape;120;p17"/>
          <p:cNvSpPr txBox="1"/>
          <p:nvPr>
            <p:ph idx="1" type="body"/>
          </p:nvPr>
        </p:nvSpPr>
        <p:spPr>
          <a:xfrm>
            <a:off x="838200" y="1825625"/>
            <a:ext cx="609699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t>Let’s look at the individual relationships between Singing Rate and Temp and between Singing Rate and Female density with plots and models:</a:t>
            </a:r>
            <a:endParaRPr/>
          </a:p>
          <a:p>
            <a:pPr indent="-228600" lvl="0" marL="228600" rtl="0" algn="l">
              <a:lnSpc>
                <a:spcPct val="90000"/>
              </a:lnSpc>
              <a:spcBef>
                <a:spcPts val="1000"/>
              </a:spcBef>
              <a:spcAft>
                <a:spcPts val="0"/>
              </a:spcAft>
              <a:buClr>
                <a:schemeClr val="dk1"/>
              </a:buClr>
              <a:buSzPts val="2000"/>
              <a:buChar char="•"/>
            </a:pPr>
            <a:r>
              <a:rPr b="1" lang="en-US" sz="2000"/>
              <a:t>Second Singing Rate and Female Density</a:t>
            </a:r>
            <a:endParaRPr/>
          </a:p>
          <a:p>
            <a:pPr indent="0" lvl="0" marL="0" rtl="0" algn="l">
              <a:lnSpc>
                <a:spcPct val="90000"/>
              </a:lnSpc>
              <a:spcBef>
                <a:spcPts val="1000"/>
              </a:spcBef>
              <a:spcAft>
                <a:spcPts val="0"/>
              </a:spcAft>
              <a:buClr>
                <a:schemeClr val="dk1"/>
              </a:buClr>
              <a:buSzPts val="2000"/>
              <a:buNone/>
            </a:pPr>
            <a:r>
              <a:rPr b="1" i="1" lang="en-US" sz="2000"/>
              <a:t>m_FemDens=lm(SingRate~FemDens,data=m);summary(m_FemDens) #model w/ just female density</a:t>
            </a:r>
            <a:endParaRPr/>
          </a:p>
          <a:p>
            <a:pPr indent="0" lvl="0" marL="0" rtl="0" algn="l">
              <a:lnSpc>
                <a:spcPct val="90000"/>
              </a:lnSpc>
              <a:spcBef>
                <a:spcPts val="1000"/>
              </a:spcBef>
              <a:spcAft>
                <a:spcPts val="0"/>
              </a:spcAft>
              <a:buClr>
                <a:schemeClr val="dk1"/>
              </a:buClr>
              <a:buSzPts val="2000"/>
              <a:buNone/>
            </a:pPr>
            <a:r>
              <a:t/>
            </a:r>
            <a:endParaRPr b="1" i="1" sz="2000"/>
          </a:p>
          <a:p>
            <a:pPr indent="0" lvl="0" marL="0" rtl="0" algn="l">
              <a:lnSpc>
                <a:spcPct val="90000"/>
              </a:lnSpc>
              <a:spcBef>
                <a:spcPts val="1000"/>
              </a:spcBef>
              <a:spcAft>
                <a:spcPts val="0"/>
              </a:spcAft>
              <a:buClr>
                <a:schemeClr val="dk1"/>
              </a:buClr>
              <a:buSzPts val="2000"/>
              <a:buNone/>
            </a:pPr>
            <a:r>
              <a:rPr b="1" lang="en-US" sz="2000" u="sng"/>
              <a:t>Q2: What is the estimate of the slope? Is it close to the real value we used to create the data (2.0)? How precise is our estimate? Can we exclude 0 as a possibility?</a:t>
            </a:r>
            <a:endParaRPr/>
          </a:p>
          <a:p>
            <a:pPr indent="0" lvl="0" marL="0" rtl="0" algn="l">
              <a:lnSpc>
                <a:spcPct val="90000"/>
              </a:lnSpc>
              <a:spcBef>
                <a:spcPts val="1000"/>
              </a:spcBef>
              <a:spcAft>
                <a:spcPts val="0"/>
              </a:spcAft>
              <a:buClr>
                <a:srgbClr val="FF0000"/>
              </a:buClr>
              <a:buSzPts val="2000"/>
              <a:buNone/>
            </a:pPr>
            <a:r>
              <a:rPr b="1" lang="en-US" sz="2000">
                <a:solidFill>
                  <a:srgbClr val="FF0000"/>
                </a:solidFill>
              </a:rPr>
              <a:t>1.97. Yes! 95% CI: 1.97 ± 2*0.36 = (1.25,2.69). Yes, we can exclude 0!</a:t>
            </a:r>
            <a:endParaRPr b="1" i="1" sz="2000"/>
          </a:p>
          <a:p>
            <a:pPr indent="0" lvl="0" marL="0" rtl="0" algn="l">
              <a:lnSpc>
                <a:spcPct val="90000"/>
              </a:lnSpc>
              <a:spcBef>
                <a:spcPts val="1000"/>
              </a:spcBef>
              <a:spcAft>
                <a:spcPts val="0"/>
              </a:spcAft>
              <a:buClr>
                <a:schemeClr val="dk1"/>
              </a:buClr>
              <a:buSzPts val="2000"/>
              <a:buNone/>
            </a:pPr>
            <a:r>
              <a:t/>
            </a:r>
            <a:endParaRPr b="1" i="1" sz="2000"/>
          </a:p>
        </p:txBody>
      </p:sp>
      <p:sp>
        <p:nvSpPr>
          <p:cNvPr id="121" name="Google Shape;121;p1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2" name="Google Shape;122;p17"/>
          <p:cNvPicPr preferRelativeResize="0"/>
          <p:nvPr/>
        </p:nvPicPr>
        <p:blipFill rotWithShape="1">
          <a:blip r:embed="rId3">
            <a:alphaModFix/>
          </a:blip>
          <a:srcRect b="0" l="0" r="0" t="0"/>
          <a:stretch/>
        </p:blipFill>
        <p:spPr>
          <a:xfrm>
            <a:off x="7052575" y="4125976"/>
            <a:ext cx="4836625" cy="1628525"/>
          </a:xfrm>
          <a:prstGeom prst="rect">
            <a:avLst/>
          </a:prstGeom>
          <a:noFill/>
          <a:ln>
            <a:noFill/>
          </a:ln>
        </p:spPr>
      </p:pic>
      <p:sp>
        <p:nvSpPr>
          <p:cNvPr id="123" name="Google Shape;123;p17"/>
          <p:cNvSpPr txBox="1"/>
          <p:nvPr/>
        </p:nvSpPr>
        <p:spPr>
          <a:xfrm>
            <a:off x="6074448" y="5856381"/>
            <a:ext cx="60969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ggplot(m,aes(y=SingRate,x=FemDens))+theme_few()+</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  geom_point(aes(col=Temp),size=3)+</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    theme(text=element_text(size=20))+</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latin typeface="Calibri"/>
                <a:ea typeface="Calibri"/>
                <a:cs typeface="Calibri"/>
                <a:sym typeface="Calibri"/>
              </a:rPr>
              <a:t>  stat_smooth(method="lm")+labs(x="Female Density",y="Singing Rate")+</a:t>
            </a:r>
            <a:endParaRPr b="1" sz="1200">
              <a:solidFill>
                <a:schemeClr val="dk1"/>
              </a:solidFill>
              <a:latin typeface="Calibri"/>
              <a:ea typeface="Calibri"/>
              <a:cs typeface="Calibri"/>
              <a:sym typeface="Calibri"/>
            </a:endParaRPr>
          </a:p>
          <a:p>
            <a:pPr indent="0" lvl="0" marL="0" rtl="0" algn="l">
              <a:spcBef>
                <a:spcPts val="0"/>
              </a:spcBef>
              <a:spcAft>
                <a:spcPts val="0"/>
              </a:spcAft>
              <a:buSzPts val="1100"/>
              <a:buNone/>
            </a:pPr>
            <a:r>
              <a:rPr b="1" lang="en-US" sz="1200">
                <a:solidFill>
                  <a:schemeClr val="dk1"/>
                </a:solidFill>
                <a:latin typeface="Calibri"/>
                <a:ea typeface="Calibri"/>
                <a:cs typeface="Calibri"/>
                <a:sym typeface="Calibri"/>
              </a:rPr>
              <a:t>  scale_color_gradientn(colors = rainbow(4))</a:t>
            </a:r>
            <a:endParaRPr b="1" sz="1200">
              <a:solidFill>
                <a:schemeClr val="dk1"/>
              </a:solidFill>
              <a:latin typeface="Calibri"/>
              <a:ea typeface="Calibri"/>
              <a:cs typeface="Calibri"/>
              <a:sym typeface="Calibri"/>
            </a:endParaRPr>
          </a:p>
        </p:txBody>
      </p:sp>
      <p:sp>
        <p:nvSpPr>
          <p:cNvPr id="124" name="Google Shape;124;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5" name="Google Shape;125;p17"/>
          <p:cNvPicPr preferRelativeResize="0"/>
          <p:nvPr/>
        </p:nvPicPr>
        <p:blipFill>
          <a:blip r:embed="rId4">
            <a:alphaModFix/>
          </a:blip>
          <a:stretch>
            <a:fillRect/>
          </a:stretch>
        </p:blipFill>
        <p:spPr>
          <a:xfrm>
            <a:off x="6829175" y="20225"/>
            <a:ext cx="5362826" cy="4090288"/>
          </a:xfrm>
          <a:prstGeom prst="rect">
            <a:avLst/>
          </a:prstGeom>
          <a:noFill/>
          <a:ln>
            <a:noFill/>
          </a:ln>
        </p:spPr>
      </p:pic>
      <p:sp>
        <p:nvSpPr>
          <p:cNvPr id="126" name="Google Shape;126;p17"/>
          <p:cNvSpPr txBox="1"/>
          <p:nvPr/>
        </p:nvSpPr>
        <p:spPr>
          <a:xfrm>
            <a:off x="261025" y="5883175"/>
            <a:ext cx="42474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chemeClr val="accent5"/>
                </a:solidFill>
                <a:latin typeface="Calibri"/>
                <a:ea typeface="Calibri"/>
                <a:cs typeface="Calibri"/>
                <a:sym typeface="Calibri"/>
              </a:rPr>
              <a:t>Note from Roxanne: We call this a sensibility check. You should do it, early and often! You’ll catch a surprising number of your own mistakes!</a:t>
            </a:r>
            <a:endParaRPr i="1" sz="1600">
              <a:solidFill>
                <a:schemeClr val="accent5"/>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2"/>
          <p:cNvSpPr txBox="1"/>
          <p:nvPr>
            <p:ph type="title"/>
          </p:nvPr>
        </p:nvSpPr>
        <p:spPr>
          <a:xfrm>
            <a:off x="838200" y="365125"/>
            <a:ext cx="1046567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Why doesn’t AIC solve all our problems?</a:t>
            </a:r>
            <a:endParaRPr/>
          </a:p>
        </p:txBody>
      </p:sp>
      <p:sp>
        <p:nvSpPr>
          <p:cNvPr id="552" name="Google Shape;552;p62"/>
          <p:cNvSpPr txBox="1"/>
          <p:nvPr>
            <p:ph idx="1" type="body"/>
          </p:nvPr>
        </p:nvSpPr>
        <p:spPr>
          <a:xfrm>
            <a:off x="838199" y="1825625"/>
            <a:ext cx="1065117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Why isn’t picking the single best model based on AIC ok?</a:t>
            </a:r>
            <a:endParaRPr/>
          </a:p>
          <a:p>
            <a:pPr indent="-228600" lvl="0" marL="228600" rtl="0" algn="l">
              <a:lnSpc>
                <a:spcPct val="90000"/>
              </a:lnSpc>
              <a:spcBef>
                <a:spcPts val="1000"/>
              </a:spcBef>
              <a:spcAft>
                <a:spcPts val="0"/>
              </a:spcAft>
              <a:buClr>
                <a:schemeClr val="dk1"/>
              </a:buClr>
              <a:buSzPts val="2800"/>
              <a:buChar char="•"/>
            </a:pPr>
            <a:r>
              <a:rPr b="1" lang="en-US"/>
              <a:t>Because selecting a model that has some predictors removed because it has a lower AIC is the same thing as step-wise regression!</a:t>
            </a:r>
            <a:endParaRPr/>
          </a:p>
          <a:p>
            <a:pPr indent="-228600" lvl="1" marL="685800" rtl="0" algn="l">
              <a:lnSpc>
                <a:spcPct val="90000"/>
              </a:lnSpc>
              <a:spcBef>
                <a:spcPts val="500"/>
              </a:spcBef>
              <a:spcAft>
                <a:spcPts val="0"/>
              </a:spcAft>
              <a:buClr>
                <a:schemeClr val="dk1"/>
              </a:buClr>
              <a:buSzPts val="2400"/>
              <a:buChar char="•"/>
            </a:pPr>
            <a:r>
              <a:rPr b="1" lang="en-US"/>
              <a:t>The model with the predictors removed has biased slopes, and inappropriately assigns all variance explained to remaining predictors</a:t>
            </a:r>
            <a:endParaRPr/>
          </a:p>
          <a:p>
            <a:pPr indent="-228600" lvl="0" marL="228600" rtl="0" algn="l">
              <a:lnSpc>
                <a:spcPct val="90000"/>
              </a:lnSpc>
              <a:spcBef>
                <a:spcPts val="1000"/>
              </a:spcBef>
              <a:spcAft>
                <a:spcPts val="0"/>
              </a:spcAft>
              <a:buClr>
                <a:schemeClr val="dk1"/>
              </a:buClr>
              <a:buSzPts val="2800"/>
              <a:buChar char="•"/>
            </a:pPr>
            <a:r>
              <a:rPr b="1" lang="en-US"/>
              <a:t>Let’s do a quick example to see this!</a:t>
            </a:r>
            <a:endParaRPr/>
          </a:p>
          <a:p>
            <a:pPr indent="-50800" lvl="0" marL="228600" rtl="0" algn="l">
              <a:lnSpc>
                <a:spcPct val="90000"/>
              </a:lnSpc>
              <a:spcBef>
                <a:spcPts val="1000"/>
              </a:spcBef>
              <a:spcAft>
                <a:spcPts val="0"/>
              </a:spcAft>
              <a:buClr>
                <a:schemeClr val="dk1"/>
              </a:buClr>
              <a:buSzPts val="2800"/>
              <a:buNone/>
            </a:pPr>
            <a:r>
              <a:t/>
            </a:r>
            <a:endParaRPr b="1"/>
          </a:p>
        </p:txBody>
      </p:sp>
      <p:sp>
        <p:nvSpPr>
          <p:cNvPr id="553" name="Google Shape;553;p6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Selecting a single model using AIC is the same as stepwise regression</a:t>
            </a:r>
            <a:endParaRPr/>
          </a:p>
        </p:txBody>
      </p:sp>
      <p:sp>
        <p:nvSpPr>
          <p:cNvPr id="559" name="Google Shape;559;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b="1" lang="en-US"/>
              <a:t>Make data where we know the true model &amp; slopes:</a:t>
            </a:r>
            <a:endParaRPr/>
          </a:p>
          <a:p>
            <a:pPr indent="0" lvl="0" marL="0" rtl="0" algn="l">
              <a:lnSpc>
                <a:spcPct val="90000"/>
              </a:lnSpc>
              <a:spcBef>
                <a:spcPts val="1000"/>
              </a:spcBef>
              <a:spcAft>
                <a:spcPts val="0"/>
              </a:spcAft>
              <a:buClr>
                <a:schemeClr val="dk1"/>
              </a:buClr>
              <a:buSzPct val="100000"/>
              <a:buNone/>
            </a:pPr>
            <a:r>
              <a:rPr b="1" i="1" lang="en-US" sz="2400"/>
              <a:t>set.seed(2);Sun=rnorm(50);Rain=-Sun+rnorm(50);#negatively correlated with Sun</a:t>
            </a:r>
            <a:endParaRPr/>
          </a:p>
          <a:p>
            <a:pPr indent="0" lvl="0" marL="0" rtl="0" algn="l">
              <a:lnSpc>
                <a:spcPct val="90000"/>
              </a:lnSpc>
              <a:spcBef>
                <a:spcPts val="1000"/>
              </a:spcBef>
              <a:spcAft>
                <a:spcPts val="0"/>
              </a:spcAft>
              <a:buClr>
                <a:schemeClr val="dk1"/>
              </a:buClr>
              <a:buSzPct val="100000"/>
              <a:buNone/>
            </a:pPr>
            <a:r>
              <a:rPr b="1" i="1" lang="en-US" sz="2400"/>
              <a:t>Tree_Biomass=0.5*Sun+0.5*Rain+rnorm(50,0,1.5)</a:t>
            </a:r>
            <a:endParaRPr/>
          </a:p>
          <a:p>
            <a:pPr indent="0" lvl="0" marL="0" rtl="0" algn="l">
              <a:lnSpc>
                <a:spcPct val="90000"/>
              </a:lnSpc>
              <a:spcBef>
                <a:spcPts val="1000"/>
              </a:spcBef>
              <a:spcAft>
                <a:spcPts val="0"/>
              </a:spcAft>
              <a:buClr>
                <a:schemeClr val="dk1"/>
              </a:buClr>
              <a:buSzPct val="100000"/>
              <a:buNone/>
            </a:pPr>
            <a:r>
              <a:rPr b="1" i="1" lang="en-US" sz="2400"/>
              <a:t>df2=data.frame(Sun=Sun,Rain=Rain,Tree_Biomass=Tree_Biomass)</a:t>
            </a:r>
            <a:endParaRPr/>
          </a:p>
          <a:p>
            <a:pPr indent="0" lvl="0" marL="0" rtl="0" algn="l">
              <a:lnSpc>
                <a:spcPct val="90000"/>
              </a:lnSpc>
              <a:spcBef>
                <a:spcPts val="1000"/>
              </a:spcBef>
              <a:spcAft>
                <a:spcPts val="0"/>
              </a:spcAft>
              <a:buClr>
                <a:schemeClr val="dk1"/>
              </a:buClr>
              <a:buSzPct val="100000"/>
              <a:buNone/>
            </a:pPr>
            <a:r>
              <a:rPr b="1" i="1" lang="en-US" sz="2400"/>
              <a:t>OR</a:t>
            </a:r>
            <a:endParaRPr/>
          </a:p>
          <a:p>
            <a:pPr indent="0" lvl="0" marL="0" rtl="0" algn="l">
              <a:lnSpc>
                <a:spcPct val="90000"/>
              </a:lnSpc>
              <a:spcBef>
                <a:spcPts val="1000"/>
              </a:spcBef>
              <a:spcAft>
                <a:spcPts val="0"/>
              </a:spcAft>
              <a:buClr>
                <a:schemeClr val="dk1"/>
              </a:buClr>
              <a:buSzPct val="100000"/>
              <a:buNone/>
            </a:pPr>
            <a:r>
              <a:rPr b="1" i="1" lang="en-US" sz="2400"/>
              <a:t>df2=data.frame(Sun=rnorm(50))</a:t>
            </a:r>
            <a:endParaRPr/>
          </a:p>
          <a:p>
            <a:pPr indent="0" lvl="0" marL="0" rtl="0" algn="l">
              <a:lnSpc>
                <a:spcPct val="90000"/>
              </a:lnSpc>
              <a:spcBef>
                <a:spcPts val="1000"/>
              </a:spcBef>
              <a:spcAft>
                <a:spcPts val="0"/>
              </a:spcAft>
              <a:buClr>
                <a:schemeClr val="dk1"/>
              </a:buClr>
              <a:buSzPct val="100000"/>
              <a:buNone/>
            </a:pPr>
            <a:r>
              <a:rPr b="1" i="1" lang="en-US" sz="2400"/>
              <a:t>df2=df2 %&gt;% mutate(Rain=-Sun+rnorm(50), Tree_Biomass=.5*Sun+.5*Rain+rnorm(50,0,1.5))</a:t>
            </a:r>
            <a:endParaRPr/>
          </a:p>
          <a:p>
            <a:pPr indent="-228600" lvl="0" marL="228600" rtl="0" algn="l">
              <a:lnSpc>
                <a:spcPct val="90000"/>
              </a:lnSpc>
              <a:spcBef>
                <a:spcPts val="1000"/>
              </a:spcBef>
              <a:spcAft>
                <a:spcPts val="0"/>
              </a:spcAft>
              <a:buClr>
                <a:schemeClr val="dk1"/>
              </a:buClr>
              <a:buSzPct val="100000"/>
              <a:buChar char="•"/>
            </a:pPr>
            <a:r>
              <a:rPr b="1" lang="en-US" u="sng"/>
              <a:t>Q19</a:t>
            </a:r>
            <a:r>
              <a:rPr b="1" lang="en-US" u="sng"/>
              <a:t>: Plot the three variables w/ GGally::ggpairs(data=df2,columns=c("Sun","Rain","Tree_Biomass")). </a:t>
            </a:r>
            <a:endParaRPr/>
          </a:p>
          <a:p>
            <a:pPr indent="-228600" lvl="0" marL="228600" rtl="0" algn="l">
              <a:lnSpc>
                <a:spcPct val="90000"/>
              </a:lnSpc>
              <a:spcBef>
                <a:spcPts val="1000"/>
              </a:spcBef>
              <a:spcAft>
                <a:spcPts val="0"/>
              </a:spcAft>
              <a:buClr>
                <a:schemeClr val="dk1"/>
              </a:buClr>
              <a:buSzPct val="100000"/>
              <a:buChar char="•"/>
            </a:pPr>
            <a:r>
              <a:rPr b="1" lang="en-US" u="sng"/>
              <a:t>Fit 4 lm() models, one (f1) w/ just Sun, one (f2) w/ just Rain, one (f3) with both, and a null model (f0) with neither (lm(Tree_Biomass~1)) &amp; compare by AIC(f0,f1,f2,f3). Which is best? What is vif() for model f3? Use </a:t>
            </a:r>
            <a:r>
              <a:rPr b="1" i="1" lang="en-US" u="sng"/>
              <a:t>car::vif(f3)</a:t>
            </a:r>
            <a:endParaRPr/>
          </a:p>
          <a:p>
            <a:pPr indent="-77470" lvl="0" marL="228600" rtl="0" algn="l">
              <a:lnSpc>
                <a:spcPct val="90000"/>
              </a:lnSpc>
              <a:spcBef>
                <a:spcPts val="1000"/>
              </a:spcBef>
              <a:spcAft>
                <a:spcPts val="0"/>
              </a:spcAft>
              <a:buClr>
                <a:schemeClr val="dk1"/>
              </a:buClr>
              <a:buSzPct val="100000"/>
              <a:buNone/>
            </a:pPr>
            <a:r>
              <a:t/>
            </a:r>
            <a:endParaRPr/>
          </a:p>
        </p:txBody>
      </p:sp>
      <p:sp>
        <p:nvSpPr>
          <p:cNvPr id="560" name="Google Shape;560;p6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4"/>
          <p:cNvPicPr preferRelativeResize="0"/>
          <p:nvPr/>
        </p:nvPicPr>
        <p:blipFill rotWithShape="1">
          <a:blip r:embed="rId3">
            <a:alphaModFix/>
          </a:blip>
          <a:srcRect b="0" l="0" r="0" t="0"/>
          <a:stretch/>
        </p:blipFill>
        <p:spPr>
          <a:xfrm>
            <a:off x="7937149" y="4589155"/>
            <a:ext cx="4084195" cy="879074"/>
          </a:xfrm>
          <a:prstGeom prst="rect">
            <a:avLst/>
          </a:prstGeom>
          <a:noFill/>
          <a:ln>
            <a:noFill/>
          </a:ln>
        </p:spPr>
      </p:pic>
      <p:pic>
        <p:nvPicPr>
          <p:cNvPr id="566" name="Google Shape;566;p64"/>
          <p:cNvPicPr preferRelativeResize="0"/>
          <p:nvPr/>
        </p:nvPicPr>
        <p:blipFill rotWithShape="1">
          <a:blip r:embed="rId4">
            <a:alphaModFix/>
          </a:blip>
          <a:srcRect b="0" l="0" r="0" t="0"/>
          <a:stretch/>
        </p:blipFill>
        <p:spPr>
          <a:xfrm>
            <a:off x="7965620" y="3795466"/>
            <a:ext cx="4099755" cy="723486"/>
          </a:xfrm>
          <a:prstGeom prst="rect">
            <a:avLst/>
          </a:prstGeom>
          <a:noFill/>
          <a:ln>
            <a:noFill/>
          </a:ln>
        </p:spPr>
      </p:pic>
      <p:sp>
        <p:nvSpPr>
          <p:cNvPr id="567" name="Google Shape;567;p64"/>
          <p:cNvSpPr txBox="1"/>
          <p:nvPr>
            <p:ph type="title"/>
          </p:nvPr>
        </p:nvSpPr>
        <p:spPr>
          <a:xfrm>
            <a:off x="737254" y="401406"/>
            <a:ext cx="756359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Why doesn’t AIC solve all our problems</a:t>
            </a:r>
            <a:endParaRPr/>
          </a:p>
        </p:txBody>
      </p:sp>
      <p:sp>
        <p:nvSpPr>
          <p:cNvPr id="568" name="Google Shape;568;p64"/>
          <p:cNvSpPr txBox="1"/>
          <p:nvPr>
            <p:ph idx="1" type="body"/>
          </p:nvPr>
        </p:nvSpPr>
        <p:spPr>
          <a:xfrm>
            <a:off x="737254" y="1861905"/>
            <a:ext cx="6969826" cy="4775377"/>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i="1" lang="en-US" sz="2000">
                <a:solidFill>
                  <a:srgbClr val="FF0000"/>
                </a:solidFill>
              </a:rPr>
              <a:t>f0=lm(Tree_Biomass~1</a:t>
            </a:r>
            <a:r>
              <a:rPr b="1" i="1" lang="en-US" sz="2000">
                <a:solidFill>
                  <a:srgbClr val="FF0000"/>
                </a:solidFill>
              </a:rPr>
              <a:t>,data=df2</a:t>
            </a:r>
            <a:r>
              <a:rPr b="1" i="1" lang="en-US" sz="2000">
                <a:solidFill>
                  <a:srgbClr val="FF0000"/>
                </a:solidFill>
              </a:rPr>
              <a:t>);summary(f0); f1=lm(Tree_Biomass~Sun,data=df2);summary(f1); f2=lm(Tree_Biomass~Rain</a:t>
            </a:r>
            <a:r>
              <a:rPr b="1" i="1" lang="en-US" sz="2000">
                <a:solidFill>
                  <a:srgbClr val="FF0000"/>
                </a:solidFill>
              </a:rPr>
              <a:t>,data=df2</a:t>
            </a:r>
            <a:r>
              <a:rPr b="1" i="1" lang="en-US" sz="2000">
                <a:solidFill>
                  <a:srgbClr val="FF0000"/>
                </a:solidFill>
              </a:rPr>
              <a:t>);summary(f2); f3=lm(Tree_Biomass~Sun+Rain</a:t>
            </a:r>
            <a:r>
              <a:rPr b="1" i="1" lang="en-US" sz="2000">
                <a:solidFill>
                  <a:srgbClr val="FF0000"/>
                </a:solidFill>
              </a:rPr>
              <a:t>,data=df2</a:t>
            </a:r>
            <a:r>
              <a:rPr b="1" i="1" lang="en-US" sz="2000">
                <a:solidFill>
                  <a:srgbClr val="FF0000"/>
                </a:solidFill>
              </a:rPr>
              <a:t>);summary(f3)</a:t>
            </a:r>
            <a:endParaRPr>
              <a:solidFill>
                <a:srgbClr val="FF0000"/>
              </a:solidFill>
            </a:endParaRPr>
          </a:p>
          <a:p>
            <a:pPr indent="0" lvl="0" marL="0" rtl="0" algn="l">
              <a:lnSpc>
                <a:spcPct val="90000"/>
              </a:lnSpc>
              <a:spcBef>
                <a:spcPts val="1000"/>
              </a:spcBef>
              <a:spcAft>
                <a:spcPts val="0"/>
              </a:spcAft>
              <a:buClr>
                <a:schemeClr val="dk1"/>
              </a:buClr>
              <a:buSzPct val="100000"/>
              <a:buNone/>
            </a:pPr>
            <a:r>
              <a:rPr b="1" i="1" lang="en-US" sz="2000">
                <a:solidFill>
                  <a:srgbClr val="FF0000"/>
                </a:solidFill>
              </a:rPr>
              <a:t>AIC(f0,f1,f2,f3); car::vif(f3)</a:t>
            </a:r>
            <a:endParaRPr>
              <a:solidFill>
                <a:srgbClr val="FF0000"/>
              </a:solidFill>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AIC suggests model f2 with just Sun is best even though we know model f3 is the model that we used to create the data!</a:t>
            </a:r>
            <a:endParaRPr>
              <a:solidFill>
                <a:srgbClr val="FF0000"/>
              </a:solidFill>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Also, in model f2, Rain slope is biased low (95% CI, 0.02-0.51 barely includes true value: 0.5)</a:t>
            </a:r>
            <a:endParaRPr>
              <a:solidFill>
                <a:srgbClr val="FF0000"/>
              </a:solidFill>
            </a:endParaRPr>
          </a:p>
          <a:p>
            <a:pPr indent="-228600" lvl="1" marL="685800" rtl="0" algn="l">
              <a:lnSpc>
                <a:spcPct val="90000"/>
              </a:lnSpc>
              <a:spcBef>
                <a:spcPts val="500"/>
              </a:spcBef>
              <a:spcAft>
                <a:spcPts val="0"/>
              </a:spcAft>
              <a:buClr>
                <a:srgbClr val="FF0000"/>
              </a:buClr>
              <a:buSzPct val="100000"/>
              <a:buChar char="•"/>
            </a:pPr>
            <a:r>
              <a:rPr b="1" lang="en-US">
                <a:solidFill>
                  <a:srgbClr val="FF0000"/>
                </a:solidFill>
              </a:rPr>
              <a:t>In multiple regression model f3, slope is close to true value (&amp; 95% CI broadly overlaps 0.5)</a:t>
            </a:r>
            <a:endParaRPr>
              <a:solidFill>
                <a:srgbClr val="FF0000"/>
              </a:solidFill>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VIFs for model f3 are moderately small: 1.977</a:t>
            </a:r>
            <a:endParaRPr>
              <a:solidFill>
                <a:srgbClr val="FF0000"/>
              </a:solidFill>
            </a:endParaRPr>
          </a:p>
          <a:p>
            <a:pPr indent="-228600" lvl="0" marL="228600" rtl="0" algn="l">
              <a:lnSpc>
                <a:spcPct val="90000"/>
              </a:lnSpc>
              <a:spcBef>
                <a:spcPts val="1000"/>
              </a:spcBef>
              <a:spcAft>
                <a:spcPts val="0"/>
              </a:spcAft>
              <a:buClr>
                <a:schemeClr val="dk1"/>
              </a:buClr>
              <a:buSzPct val="100000"/>
              <a:buChar char="•"/>
            </a:pPr>
            <a:r>
              <a:rPr b="1" lang="en-US"/>
              <a:t>What happened?</a:t>
            </a:r>
            <a:endParaRPr/>
          </a:p>
          <a:p>
            <a:pPr indent="-64135" lvl="0" marL="228600" rtl="0" algn="l">
              <a:lnSpc>
                <a:spcPct val="90000"/>
              </a:lnSpc>
              <a:spcBef>
                <a:spcPts val="1000"/>
              </a:spcBef>
              <a:spcAft>
                <a:spcPts val="0"/>
              </a:spcAft>
              <a:buClr>
                <a:schemeClr val="dk1"/>
              </a:buClr>
              <a:buSzPct val="100000"/>
              <a:buNone/>
            </a:pPr>
            <a:r>
              <a:t/>
            </a:r>
            <a:endParaRPr b="1"/>
          </a:p>
        </p:txBody>
      </p:sp>
      <p:sp>
        <p:nvSpPr>
          <p:cNvPr id="569" name="Google Shape;569;p64"/>
          <p:cNvSpPr txBox="1"/>
          <p:nvPr/>
        </p:nvSpPr>
        <p:spPr>
          <a:xfrm>
            <a:off x="7624104" y="3087539"/>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f1</a:t>
            </a:r>
            <a:endParaRPr sz="1800">
              <a:solidFill>
                <a:schemeClr val="dk1"/>
              </a:solidFill>
              <a:latin typeface="Calibri"/>
              <a:ea typeface="Calibri"/>
              <a:cs typeface="Calibri"/>
              <a:sym typeface="Calibri"/>
            </a:endParaRPr>
          </a:p>
        </p:txBody>
      </p:sp>
      <p:sp>
        <p:nvSpPr>
          <p:cNvPr id="570" name="Google Shape;570;p64"/>
          <p:cNvSpPr txBox="1"/>
          <p:nvPr/>
        </p:nvSpPr>
        <p:spPr>
          <a:xfrm>
            <a:off x="7624104" y="3799261"/>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f2</a:t>
            </a:r>
            <a:endParaRPr sz="1800">
              <a:solidFill>
                <a:schemeClr val="dk1"/>
              </a:solidFill>
              <a:latin typeface="Calibri"/>
              <a:ea typeface="Calibri"/>
              <a:cs typeface="Calibri"/>
              <a:sym typeface="Calibri"/>
            </a:endParaRPr>
          </a:p>
        </p:txBody>
      </p:sp>
      <p:sp>
        <p:nvSpPr>
          <p:cNvPr id="571" name="Google Shape;571;p64"/>
          <p:cNvSpPr txBox="1"/>
          <p:nvPr/>
        </p:nvSpPr>
        <p:spPr>
          <a:xfrm>
            <a:off x="7624104" y="4533553"/>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f3</a:t>
            </a:r>
            <a:endParaRPr sz="1800">
              <a:solidFill>
                <a:schemeClr val="dk1"/>
              </a:solidFill>
              <a:latin typeface="Calibri"/>
              <a:ea typeface="Calibri"/>
              <a:cs typeface="Calibri"/>
              <a:sym typeface="Calibri"/>
            </a:endParaRPr>
          </a:p>
        </p:txBody>
      </p:sp>
      <p:sp>
        <p:nvSpPr>
          <p:cNvPr id="572" name="Google Shape;572;p64"/>
          <p:cNvSpPr/>
          <p:nvPr/>
        </p:nvSpPr>
        <p:spPr>
          <a:xfrm>
            <a:off x="7976128" y="4340027"/>
            <a:ext cx="2673101" cy="2293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3" name="Google Shape;573;p64"/>
          <p:cNvSpPr/>
          <p:nvPr/>
        </p:nvSpPr>
        <p:spPr>
          <a:xfrm>
            <a:off x="7944079" y="5258453"/>
            <a:ext cx="2673101" cy="2293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574" name="Google Shape;574;p64"/>
          <p:cNvPicPr preferRelativeResize="0"/>
          <p:nvPr/>
        </p:nvPicPr>
        <p:blipFill rotWithShape="1">
          <a:blip r:embed="rId5">
            <a:alphaModFix/>
          </a:blip>
          <a:srcRect b="0" l="0" r="0" t="0"/>
          <a:stretch/>
        </p:blipFill>
        <p:spPr>
          <a:xfrm>
            <a:off x="7958876" y="5583984"/>
            <a:ext cx="1238314" cy="819192"/>
          </a:xfrm>
          <a:prstGeom prst="rect">
            <a:avLst/>
          </a:prstGeom>
          <a:noFill/>
          <a:ln>
            <a:noFill/>
          </a:ln>
        </p:spPr>
      </p:pic>
      <p:sp>
        <p:nvSpPr>
          <p:cNvPr id="575" name="Google Shape;575;p64"/>
          <p:cNvSpPr txBox="1"/>
          <p:nvPr/>
        </p:nvSpPr>
        <p:spPr>
          <a:xfrm>
            <a:off x="186897" y="6499725"/>
            <a:ext cx="10847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**I</a:t>
            </a:r>
            <a:r>
              <a:rPr b="1" lang="en-US" sz="1600">
                <a:solidFill>
                  <a:schemeClr val="dk1"/>
                </a:solidFill>
                <a:latin typeface="Calibri"/>
                <a:ea typeface="Calibri"/>
                <a:cs typeface="Calibri"/>
                <a:sym typeface="Calibri"/>
              </a:rPr>
              <a:t>n AIC comparisons or multimodal averaging,  i</a:t>
            </a:r>
            <a:r>
              <a:rPr b="1" lang="en-US" sz="1600">
                <a:solidFill>
                  <a:schemeClr val="dk1"/>
                </a:solidFill>
                <a:latin typeface="Calibri"/>
                <a:ea typeface="Calibri"/>
                <a:cs typeface="Calibri"/>
                <a:sym typeface="Calibri"/>
              </a:rPr>
              <a:t>t’s standard practice to include a null  model, f0=lm(Tree_Biomass~1)</a:t>
            </a:r>
            <a:endParaRPr/>
          </a:p>
        </p:txBody>
      </p:sp>
      <p:sp>
        <p:nvSpPr>
          <p:cNvPr id="576" name="Google Shape;576;p64"/>
          <p:cNvSpPr txBox="1"/>
          <p:nvPr/>
        </p:nvSpPr>
        <p:spPr>
          <a:xfrm>
            <a:off x="9076837" y="5679763"/>
            <a:ext cx="5424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577" name="Google Shape;577;p64"/>
          <p:cNvSpPr/>
          <p:nvPr/>
        </p:nvSpPr>
        <p:spPr>
          <a:xfrm>
            <a:off x="7933143" y="6082603"/>
            <a:ext cx="1264047" cy="15849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578" name="Google Shape;578;p64"/>
          <p:cNvPicPr preferRelativeResize="0"/>
          <p:nvPr/>
        </p:nvPicPr>
        <p:blipFill rotWithShape="1">
          <a:blip r:embed="rId6">
            <a:alphaModFix/>
          </a:blip>
          <a:srcRect b="0" l="0" r="0" t="0"/>
          <a:stretch/>
        </p:blipFill>
        <p:spPr>
          <a:xfrm>
            <a:off x="7970808" y="3091123"/>
            <a:ext cx="4130872" cy="715706"/>
          </a:xfrm>
          <a:prstGeom prst="rect">
            <a:avLst/>
          </a:prstGeom>
          <a:noFill/>
          <a:ln>
            <a:noFill/>
          </a:ln>
        </p:spPr>
      </p:pic>
      <p:pic>
        <p:nvPicPr>
          <p:cNvPr id="579" name="Google Shape;579;p64"/>
          <p:cNvPicPr preferRelativeResize="0"/>
          <p:nvPr/>
        </p:nvPicPr>
        <p:blipFill rotWithShape="1">
          <a:blip r:embed="rId7">
            <a:alphaModFix/>
          </a:blip>
          <a:srcRect b="0" l="0" r="0" t="0"/>
          <a:stretch/>
        </p:blipFill>
        <p:spPr>
          <a:xfrm>
            <a:off x="10118786" y="5762963"/>
            <a:ext cx="1443154" cy="519536"/>
          </a:xfrm>
          <a:prstGeom prst="rect">
            <a:avLst/>
          </a:prstGeom>
          <a:noFill/>
          <a:ln>
            <a:noFill/>
          </a:ln>
        </p:spPr>
      </p:pic>
      <p:pic>
        <p:nvPicPr>
          <p:cNvPr id="580" name="Google Shape;580;p64"/>
          <p:cNvPicPr preferRelativeResize="0"/>
          <p:nvPr/>
        </p:nvPicPr>
        <p:blipFill rotWithShape="1">
          <a:blip r:embed="rId8">
            <a:alphaModFix/>
          </a:blip>
          <a:srcRect b="0" l="0" r="0" t="0"/>
          <a:stretch/>
        </p:blipFill>
        <p:spPr>
          <a:xfrm>
            <a:off x="8445260" y="0"/>
            <a:ext cx="3746740" cy="3109328"/>
          </a:xfrm>
          <a:prstGeom prst="rect">
            <a:avLst/>
          </a:prstGeom>
          <a:noFill/>
          <a:ln>
            <a:noFill/>
          </a:ln>
        </p:spPr>
      </p:pic>
      <p:sp>
        <p:nvSpPr>
          <p:cNvPr id="581" name="Google Shape;581;p6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5"/>
          <p:cNvSpPr txBox="1"/>
          <p:nvPr>
            <p:ph type="title"/>
          </p:nvPr>
        </p:nvSpPr>
        <p:spPr>
          <a:xfrm>
            <a:off x="737254" y="401406"/>
            <a:ext cx="756359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Why doesn’t AIC solve all our problems</a:t>
            </a:r>
            <a:endParaRPr/>
          </a:p>
        </p:txBody>
      </p:sp>
      <p:sp>
        <p:nvSpPr>
          <p:cNvPr id="587" name="Google Shape;587;p65"/>
          <p:cNvSpPr txBox="1"/>
          <p:nvPr>
            <p:ph idx="1" type="body"/>
          </p:nvPr>
        </p:nvSpPr>
        <p:spPr>
          <a:xfrm>
            <a:off x="737254" y="1751549"/>
            <a:ext cx="6969826" cy="4775377"/>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Moderately strong correlation among predictors Sun and Rain (see figure) made variables partially redundant</a:t>
            </a:r>
            <a:endParaRPr/>
          </a:p>
          <a:p>
            <a:pPr indent="-228600" lvl="0" marL="228600" rtl="0" algn="l">
              <a:lnSpc>
                <a:spcPct val="90000"/>
              </a:lnSpc>
              <a:spcBef>
                <a:spcPts val="1000"/>
              </a:spcBef>
              <a:spcAft>
                <a:spcPts val="0"/>
              </a:spcAft>
              <a:buClr>
                <a:schemeClr val="dk1"/>
              </a:buClr>
              <a:buSzPts val="2800"/>
              <a:buChar char="•"/>
            </a:pPr>
            <a:r>
              <a:rPr b="1" lang="en-US"/>
              <a:t>Rain had a wider range than Sun (see figure) so it was a stronger predictor than Sun and due to correlation and redundancy, Sun wasn’t significant in multiple regression model f3 so AIC preferred model f2</a:t>
            </a:r>
            <a:endParaRPr/>
          </a:p>
          <a:p>
            <a:pPr indent="-228600" lvl="0" marL="228600" rtl="0" algn="l">
              <a:lnSpc>
                <a:spcPct val="90000"/>
              </a:lnSpc>
              <a:spcBef>
                <a:spcPts val="1000"/>
              </a:spcBef>
              <a:spcAft>
                <a:spcPts val="0"/>
              </a:spcAft>
              <a:buClr>
                <a:schemeClr val="dk1"/>
              </a:buClr>
              <a:buSzPts val="2800"/>
              <a:buChar char="•"/>
            </a:pPr>
            <a:r>
              <a:rPr b="1" lang="en-US"/>
              <a:t>But model f3 is the only model with the correct slopes and the causal predictors!</a:t>
            </a:r>
            <a:endParaRPr/>
          </a:p>
          <a:p>
            <a:pPr indent="-228600" lvl="1" marL="685800" rtl="0" algn="l">
              <a:lnSpc>
                <a:spcPct val="90000"/>
              </a:lnSpc>
              <a:spcBef>
                <a:spcPts val="500"/>
              </a:spcBef>
              <a:spcAft>
                <a:spcPts val="0"/>
              </a:spcAft>
              <a:buClr>
                <a:schemeClr val="dk1"/>
              </a:buClr>
              <a:buSzPts val="2400"/>
              <a:buChar char="•"/>
            </a:pPr>
            <a:r>
              <a:rPr b="1" lang="en-US"/>
              <a:t>We need to include Sun to get inference right, even though it’s non-significant in both models!</a:t>
            </a:r>
            <a:endParaRPr/>
          </a:p>
          <a:p>
            <a:pPr indent="-50800" lvl="0" marL="228600" rtl="0" algn="l">
              <a:lnSpc>
                <a:spcPct val="90000"/>
              </a:lnSpc>
              <a:spcBef>
                <a:spcPts val="1000"/>
              </a:spcBef>
              <a:spcAft>
                <a:spcPts val="0"/>
              </a:spcAft>
              <a:buClr>
                <a:schemeClr val="dk1"/>
              </a:buClr>
              <a:buSzPts val="2800"/>
              <a:buNone/>
            </a:pPr>
            <a:r>
              <a:t/>
            </a:r>
            <a:endParaRPr b="1"/>
          </a:p>
        </p:txBody>
      </p:sp>
      <p:pic>
        <p:nvPicPr>
          <p:cNvPr id="588" name="Google Shape;588;p65"/>
          <p:cNvPicPr preferRelativeResize="0"/>
          <p:nvPr/>
        </p:nvPicPr>
        <p:blipFill rotWithShape="1">
          <a:blip r:embed="rId3">
            <a:alphaModFix/>
          </a:blip>
          <a:srcRect b="0" l="0" r="0" t="0"/>
          <a:stretch/>
        </p:blipFill>
        <p:spPr>
          <a:xfrm>
            <a:off x="7937149" y="4589155"/>
            <a:ext cx="4084195" cy="879074"/>
          </a:xfrm>
          <a:prstGeom prst="rect">
            <a:avLst/>
          </a:prstGeom>
          <a:noFill/>
          <a:ln>
            <a:noFill/>
          </a:ln>
        </p:spPr>
      </p:pic>
      <p:pic>
        <p:nvPicPr>
          <p:cNvPr id="589" name="Google Shape;589;p65"/>
          <p:cNvPicPr preferRelativeResize="0"/>
          <p:nvPr/>
        </p:nvPicPr>
        <p:blipFill rotWithShape="1">
          <a:blip r:embed="rId4">
            <a:alphaModFix/>
          </a:blip>
          <a:srcRect b="0" l="0" r="0" t="0"/>
          <a:stretch/>
        </p:blipFill>
        <p:spPr>
          <a:xfrm>
            <a:off x="7965620" y="3795466"/>
            <a:ext cx="4099755" cy="723486"/>
          </a:xfrm>
          <a:prstGeom prst="rect">
            <a:avLst/>
          </a:prstGeom>
          <a:noFill/>
          <a:ln>
            <a:noFill/>
          </a:ln>
        </p:spPr>
      </p:pic>
      <p:sp>
        <p:nvSpPr>
          <p:cNvPr id="590" name="Google Shape;590;p65"/>
          <p:cNvSpPr txBox="1"/>
          <p:nvPr/>
        </p:nvSpPr>
        <p:spPr>
          <a:xfrm>
            <a:off x="7624104" y="3087539"/>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f1</a:t>
            </a:r>
            <a:endParaRPr sz="1800">
              <a:solidFill>
                <a:schemeClr val="dk1"/>
              </a:solidFill>
              <a:latin typeface="Calibri"/>
              <a:ea typeface="Calibri"/>
              <a:cs typeface="Calibri"/>
              <a:sym typeface="Calibri"/>
            </a:endParaRPr>
          </a:p>
        </p:txBody>
      </p:sp>
      <p:sp>
        <p:nvSpPr>
          <p:cNvPr id="591" name="Google Shape;591;p65"/>
          <p:cNvSpPr txBox="1"/>
          <p:nvPr/>
        </p:nvSpPr>
        <p:spPr>
          <a:xfrm>
            <a:off x="7624104" y="3799261"/>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f2</a:t>
            </a:r>
            <a:endParaRPr sz="1800">
              <a:solidFill>
                <a:schemeClr val="dk1"/>
              </a:solidFill>
              <a:latin typeface="Calibri"/>
              <a:ea typeface="Calibri"/>
              <a:cs typeface="Calibri"/>
              <a:sym typeface="Calibri"/>
            </a:endParaRPr>
          </a:p>
        </p:txBody>
      </p:sp>
      <p:sp>
        <p:nvSpPr>
          <p:cNvPr id="592" name="Google Shape;592;p65"/>
          <p:cNvSpPr txBox="1"/>
          <p:nvPr/>
        </p:nvSpPr>
        <p:spPr>
          <a:xfrm>
            <a:off x="7624104" y="4533553"/>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f3</a:t>
            </a:r>
            <a:endParaRPr sz="1800">
              <a:solidFill>
                <a:schemeClr val="dk1"/>
              </a:solidFill>
              <a:latin typeface="Calibri"/>
              <a:ea typeface="Calibri"/>
              <a:cs typeface="Calibri"/>
              <a:sym typeface="Calibri"/>
            </a:endParaRPr>
          </a:p>
        </p:txBody>
      </p:sp>
      <p:sp>
        <p:nvSpPr>
          <p:cNvPr id="593" name="Google Shape;593;p65"/>
          <p:cNvSpPr/>
          <p:nvPr/>
        </p:nvSpPr>
        <p:spPr>
          <a:xfrm>
            <a:off x="7976128" y="4340027"/>
            <a:ext cx="2673101" cy="2293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4" name="Google Shape;594;p65"/>
          <p:cNvSpPr/>
          <p:nvPr/>
        </p:nvSpPr>
        <p:spPr>
          <a:xfrm>
            <a:off x="7944079" y="5258453"/>
            <a:ext cx="2673101" cy="2293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595" name="Google Shape;595;p65"/>
          <p:cNvPicPr preferRelativeResize="0"/>
          <p:nvPr/>
        </p:nvPicPr>
        <p:blipFill rotWithShape="1">
          <a:blip r:embed="rId5">
            <a:alphaModFix/>
          </a:blip>
          <a:srcRect b="0" l="0" r="0" t="0"/>
          <a:stretch/>
        </p:blipFill>
        <p:spPr>
          <a:xfrm>
            <a:off x="7958876" y="5583984"/>
            <a:ext cx="1238314" cy="819192"/>
          </a:xfrm>
          <a:prstGeom prst="rect">
            <a:avLst/>
          </a:prstGeom>
          <a:noFill/>
          <a:ln>
            <a:noFill/>
          </a:ln>
        </p:spPr>
      </p:pic>
      <p:sp>
        <p:nvSpPr>
          <p:cNvPr id="596" name="Google Shape;596;p65"/>
          <p:cNvSpPr txBox="1"/>
          <p:nvPr/>
        </p:nvSpPr>
        <p:spPr>
          <a:xfrm>
            <a:off x="9076837" y="5679763"/>
            <a:ext cx="5424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597" name="Google Shape;597;p65"/>
          <p:cNvSpPr/>
          <p:nvPr/>
        </p:nvSpPr>
        <p:spPr>
          <a:xfrm>
            <a:off x="7933143" y="6082603"/>
            <a:ext cx="1264047" cy="15849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598" name="Google Shape;598;p65"/>
          <p:cNvPicPr preferRelativeResize="0"/>
          <p:nvPr/>
        </p:nvPicPr>
        <p:blipFill rotWithShape="1">
          <a:blip r:embed="rId6">
            <a:alphaModFix/>
          </a:blip>
          <a:srcRect b="0" l="0" r="0" t="0"/>
          <a:stretch/>
        </p:blipFill>
        <p:spPr>
          <a:xfrm>
            <a:off x="7970808" y="3091123"/>
            <a:ext cx="4130872" cy="715706"/>
          </a:xfrm>
          <a:prstGeom prst="rect">
            <a:avLst/>
          </a:prstGeom>
          <a:noFill/>
          <a:ln>
            <a:noFill/>
          </a:ln>
        </p:spPr>
      </p:pic>
      <p:pic>
        <p:nvPicPr>
          <p:cNvPr id="599" name="Google Shape;599;p65"/>
          <p:cNvPicPr preferRelativeResize="0"/>
          <p:nvPr/>
        </p:nvPicPr>
        <p:blipFill rotWithShape="1">
          <a:blip r:embed="rId7">
            <a:alphaModFix/>
          </a:blip>
          <a:srcRect b="0" l="0" r="0" t="0"/>
          <a:stretch/>
        </p:blipFill>
        <p:spPr>
          <a:xfrm>
            <a:off x="8445260" y="0"/>
            <a:ext cx="3746740" cy="3109328"/>
          </a:xfrm>
          <a:prstGeom prst="rect">
            <a:avLst/>
          </a:prstGeom>
          <a:noFill/>
          <a:ln>
            <a:noFill/>
          </a:ln>
        </p:spPr>
      </p:pic>
      <p:sp>
        <p:nvSpPr>
          <p:cNvPr id="600" name="Google Shape;600;p6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t>So picking a single model by AIC isn’t a good idea</a:t>
            </a:r>
            <a:endParaRPr/>
          </a:p>
        </p:txBody>
      </p:sp>
      <p:sp>
        <p:nvSpPr>
          <p:cNvPr id="606" name="Google Shape;606;p6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US"/>
              <a:t>I heard something about “Multimodel inference”</a:t>
            </a:r>
            <a:endParaRPr/>
          </a:p>
          <a:p>
            <a:pPr indent="0" lvl="0" marL="0" rtl="0" algn="ctr">
              <a:lnSpc>
                <a:spcPct val="90000"/>
              </a:lnSpc>
              <a:spcBef>
                <a:spcPts val="1000"/>
              </a:spcBef>
              <a:spcAft>
                <a:spcPts val="0"/>
              </a:spcAft>
              <a:buClr>
                <a:schemeClr val="dk1"/>
              </a:buClr>
              <a:buSzPts val="2400"/>
              <a:buNone/>
            </a:pPr>
            <a:r>
              <a:rPr b="1" lang="en-US"/>
              <a:t>Can we use multiple models at once? Yes! </a:t>
            </a:r>
            <a:endParaRPr/>
          </a:p>
        </p:txBody>
      </p:sp>
      <p:sp>
        <p:nvSpPr>
          <p:cNvPr id="607" name="Google Shape;607;p6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Multimodel inference</a:t>
            </a:r>
            <a:endParaRPr/>
          </a:p>
        </p:txBody>
      </p:sp>
      <p:sp>
        <p:nvSpPr>
          <p:cNvPr id="613" name="Google Shape;613;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Multiple models may be plausible explanations for the data and if we can estimate their plausibility (i.e. fit to the data) we could use a weighted average of those models both to estimate the parameters and to make predictions</a:t>
            </a:r>
            <a:endParaRPr/>
          </a:p>
          <a:p>
            <a:pPr indent="-228600" lvl="0" marL="228600" rtl="0" algn="l">
              <a:lnSpc>
                <a:spcPct val="90000"/>
              </a:lnSpc>
              <a:spcBef>
                <a:spcPts val="1000"/>
              </a:spcBef>
              <a:spcAft>
                <a:spcPts val="0"/>
              </a:spcAft>
              <a:buClr>
                <a:schemeClr val="dk1"/>
              </a:buClr>
              <a:buSzPts val="2800"/>
              <a:buChar char="•"/>
            </a:pPr>
            <a:r>
              <a:rPr b="1" lang="en-US"/>
              <a:t>How can we determine the appropriate “weights” for averaging models?</a:t>
            </a:r>
            <a:endParaRPr/>
          </a:p>
          <a:p>
            <a:pPr indent="-228600" lvl="0" marL="228600" rtl="0" algn="l">
              <a:lnSpc>
                <a:spcPct val="90000"/>
              </a:lnSpc>
              <a:spcBef>
                <a:spcPts val="1000"/>
              </a:spcBef>
              <a:spcAft>
                <a:spcPts val="0"/>
              </a:spcAft>
              <a:buClr>
                <a:schemeClr val="dk1"/>
              </a:buClr>
              <a:buSzPts val="2800"/>
              <a:buChar char="•"/>
            </a:pPr>
            <a:r>
              <a:rPr b="1" lang="en-US"/>
              <a:t>Akaike weights!</a:t>
            </a:r>
            <a:endParaRPr/>
          </a:p>
        </p:txBody>
      </p:sp>
      <p:sp>
        <p:nvSpPr>
          <p:cNvPr id="614" name="Google Shape;614;p6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AIC &amp; Akaike weights</a:t>
            </a:r>
            <a:endParaRPr/>
          </a:p>
        </p:txBody>
      </p:sp>
      <p:sp>
        <p:nvSpPr>
          <p:cNvPr id="620" name="Google Shape;620;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b="1" lang="en-US"/>
              <a:t>Akaike weights are a way to examine the relative likelihood of a set of models &amp; combine them to estimate coefficients &amp; make predictions!</a:t>
            </a:r>
            <a:endParaRPr/>
          </a:p>
          <a:p>
            <a:pPr indent="-228600" lvl="0" marL="228600" rtl="0" algn="l">
              <a:lnSpc>
                <a:spcPct val="90000"/>
              </a:lnSpc>
              <a:spcBef>
                <a:spcPts val="1000"/>
              </a:spcBef>
              <a:spcAft>
                <a:spcPts val="0"/>
              </a:spcAft>
              <a:buClr>
                <a:schemeClr val="dk1"/>
              </a:buClr>
              <a:buSzPct val="100000"/>
              <a:buChar char="•"/>
            </a:pPr>
            <a:r>
              <a:rPr b="1" lang="en-US"/>
              <a:t>First, we have to convert the AIC values to ΔAIC (“delta-AIC”) values by subtracting the smallest AIC value from all of them.</a:t>
            </a:r>
            <a:endParaRPr/>
          </a:p>
          <a:p>
            <a:pPr indent="-228600" lvl="0" marL="228600" rtl="0" algn="l">
              <a:lnSpc>
                <a:spcPct val="90000"/>
              </a:lnSpc>
              <a:spcBef>
                <a:spcPts val="1000"/>
              </a:spcBef>
              <a:spcAft>
                <a:spcPts val="0"/>
              </a:spcAft>
              <a:buClr>
                <a:schemeClr val="dk1"/>
              </a:buClr>
              <a:buSzPct val="100000"/>
              <a:buChar char="•"/>
            </a:pPr>
            <a:r>
              <a:rPr b="1" lang="en-US"/>
              <a:t>The Akaike weights are:</a:t>
            </a:r>
            <a:endParaRPr b="1"/>
          </a:p>
          <a:p>
            <a:pPr indent="-228600" lvl="0" marL="228600" rtl="0" algn="l">
              <a:lnSpc>
                <a:spcPct val="90000"/>
              </a:lnSpc>
              <a:spcBef>
                <a:spcPts val="1000"/>
              </a:spcBef>
              <a:spcAft>
                <a:spcPts val="0"/>
              </a:spcAft>
              <a:buClr>
                <a:schemeClr val="dk1"/>
              </a:buClr>
              <a:buSzPct val="100000"/>
              <a:buChar char="•"/>
            </a:pPr>
            <a:r>
              <a:rPr b="1" lang="en-US"/>
              <a:t>Akaike weights = exp(-1/2ΔAIC</a:t>
            </a:r>
            <a:r>
              <a:rPr b="1" baseline="-25000" lang="en-US"/>
              <a:t>i</a:t>
            </a:r>
            <a:r>
              <a:rPr b="1" lang="en-US"/>
              <a:t>)/Σexp(-1/2ΔAIC</a:t>
            </a:r>
            <a:r>
              <a:rPr b="1" baseline="-25000" lang="en-US"/>
              <a:t>i</a:t>
            </a:r>
            <a:r>
              <a:rPr b="1" lang="en-US"/>
              <a:t>)</a:t>
            </a:r>
            <a:endParaRPr/>
          </a:p>
          <a:p>
            <a:pPr indent="-228600" lvl="0" marL="228600" rtl="0" algn="l">
              <a:lnSpc>
                <a:spcPct val="90000"/>
              </a:lnSpc>
              <a:spcBef>
                <a:spcPts val="1000"/>
              </a:spcBef>
              <a:spcAft>
                <a:spcPts val="0"/>
              </a:spcAft>
              <a:buClr>
                <a:schemeClr val="dk1"/>
              </a:buClr>
              <a:buSzPct val="100000"/>
              <a:buChar char="•"/>
            </a:pPr>
            <a:r>
              <a:rPr b="1" lang="en-US"/>
              <a:t>IMPORTANT! The weights are all relative to which models you include in the set. If all the models are crap it will just tell you which models are less crappy. It’s always good to </a:t>
            </a:r>
            <a:r>
              <a:rPr b="1" lang="en-US" u="sng"/>
              <a:t>include a null model</a:t>
            </a:r>
            <a:r>
              <a:rPr b="1" lang="en-US"/>
              <a:t> and to assess overall goodness of fit (e.g. </a:t>
            </a:r>
            <a:r>
              <a:rPr b="1" lang="en-US" u="sng"/>
              <a:t>R</a:t>
            </a:r>
            <a:r>
              <a:rPr b="1" baseline="30000" lang="en-US" u="sng"/>
              <a:t>2</a:t>
            </a:r>
            <a:r>
              <a:rPr b="1" lang="en-US"/>
              <a:t>; plot fitted model and data, residuals, etc.)</a:t>
            </a:r>
            <a:endParaRPr/>
          </a:p>
          <a:p>
            <a:pPr indent="-64135" lvl="0" marL="228600" rtl="0" algn="l">
              <a:lnSpc>
                <a:spcPct val="90000"/>
              </a:lnSpc>
              <a:spcBef>
                <a:spcPts val="1000"/>
              </a:spcBef>
              <a:spcAft>
                <a:spcPts val="0"/>
              </a:spcAft>
              <a:buClr>
                <a:schemeClr val="dk1"/>
              </a:buClr>
              <a:buSzPct val="100000"/>
              <a:buNone/>
            </a:pPr>
            <a:r>
              <a:t/>
            </a:r>
            <a:endParaRPr b="1"/>
          </a:p>
        </p:txBody>
      </p:sp>
      <p:sp>
        <p:nvSpPr>
          <p:cNvPr id="621" name="Google Shape;621;p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9"/>
          <p:cNvSpPr txBox="1"/>
          <p:nvPr>
            <p:ph type="title"/>
          </p:nvPr>
        </p:nvSpPr>
        <p:spPr>
          <a:xfrm>
            <a:off x="838200" y="365125"/>
            <a:ext cx="7250329"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What would Akaike weights have told us about previous example?</a:t>
            </a:r>
            <a:endParaRPr/>
          </a:p>
        </p:txBody>
      </p:sp>
      <p:sp>
        <p:nvSpPr>
          <p:cNvPr id="627" name="Google Shape;627;p69"/>
          <p:cNvSpPr txBox="1"/>
          <p:nvPr>
            <p:ph idx="1" type="body"/>
          </p:nvPr>
        </p:nvSpPr>
        <p:spPr>
          <a:xfrm>
            <a:off x="838200" y="1825625"/>
            <a:ext cx="6796131" cy="459298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en-US"/>
              <a:t>Recall we had data created by </a:t>
            </a:r>
            <a:r>
              <a:rPr b="1" i="1" lang="en-US"/>
              <a:t>set.seed(2);Sun=rnorm(50);Rain=-Sun+rnorm(50);Tree_Biomass=0.5*Sun+0.5*Rain+rnorm(50,0,1.5)</a:t>
            </a:r>
            <a:endParaRPr b="1"/>
          </a:p>
          <a:p>
            <a:pPr indent="-228600" lvl="0" marL="228600" rtl="0" algn="l">
              <a:lnSpc>
                <a:spcPct val="90000"/>
              </a:lnSpc>
              <a:spcBef>
                <a:spcPts val="1000"/>
              </a:spcBef>
              <a:spcAft>
                <a:spcPts val="0"/>
              </a:spcAft>
              <a:buClr>
                <a:schemeClr val="dk1"/>
              </a:buClr>
              <a:buSzPct val="100000"/>
              <a:buChar char="•"/>
            </a:pPr>
            <a:r>
              <a:rPr b="1" lang="en-US"/>
              <a:t>AIC (and backwards stepwise regression) suggested that model f2 without Sun was better than model f3 with both Sun &amp; Rain. But Akaike weights suggest:</a:t>
            </a:r>
            <a:endParaRPr/>
          </a:p>
          <a:p>
            <a:pPr indent="0" lvl="0" marL="0" rtl="0" algn="l">
              <a:lnSpc>
                <a:spcPct val="90000"/>
              </a:lnSpc>
              <a:spcBef>
                <a:spcPts val="1000"/>
              </a:spcBef>
              <a:spcAft>
                <a:spcPts val="0"/>
              </a:spcAft>
              <a:buClr>
                <a:schemeClr val="dk1"/>
              </a:buClr>
              <a:buSzPct val="100000"/>
              <a:buNone/>
            </a:pPr>
            <a:r>
              <a:rPr b="1" lang="en-US"/>
              <a:t>AICcmodavg::aictab(list("f0"=f0,"f1"=f1,"f2"=f2,"f3"=f3),second.ord=F)</a:t>
            </a:r>
            <a:endParaRPr/>
          </a:p>
          <a:p>
            <a:pPr indent="-228600" lvl="0" marL="228600" rtl="0" algn="l">
              <a:lnSpc>
                <a:spcPct val="90000"/>
              </a:lnSpc>
              <a:spcBef>
                <a:spcPts val="1000"/>
              </a:spcBef>
              <a:spcAft>
                <a:spcPts val="0"/>
              </a:spcAft>
              <a:buClr>
                <a:schemeClr val="dk1"/>
              </a:buClr>
              <a:buSzPct val="100000"/>
              <a:buChar char="•"/>
            </a:pPr>
            <a:r>
              <a:rPr b="1" lang="en-US"/>
              <a:t>All 4 models have some weight and shouldn’t be discarded (including null model that has 14% of weight!)</a:t>
            </a:r>
            <a:endParaRPr/>
          </a:p>
          <a:p>
            <a:pPr indent="-64135" lvl="0" marL="228600" rtl="0" algn="l">
              <a:lnSpc>
                <a:spcPct val="90000"/>
              </a:lnSpc>
              <a:spcBef>
                <a:spcPts val="1000"/>
              </a:spcBef>
              <a:spcAft>
                <a:spcPts val="0"/>
              </a:spcAft>
              <a:buClr>
                <a:schemeClr val="dk1"/>
              </a:buClr>
              <a:buSzPct val="100000"/>
              <a:buNone/>
            </a:pPr>
            <a:r>
              <a:t/>
            </a:r>
            <a:endParaRPr b="1"/>
          </a:p>
        </p:txBody>
      </p:sp>
      <p:pic>
        <p:nvPicPr>
          <p:cNvPr id="628" name="Google Shape;628;p69"/>
          <p:cNvPicPr preferRelativeResize="0"/>
          <p:nvPr/>
        </p:nvPicPr>
        <p:blipFill rotWithShape="1">
          <a:blip r:embed="rId3">
            <a:alphaModFix/>
          </a:blip>
          <a:srcRect b="0" l="0" r="0" t="0"/>
          <a:stretch/>
        </p:blipFill>
        <p:spPr>
          <a:xfrm>
            <a:off x="7634331" y="5645674"/>
            <a:ext cx="3556183" cy="920797"/>
          </a:xfrm>
          <a:prstGeom prst="rect">
            <a:avLst/>
          </a:prstGeom>
          <a:noFill/>
          <a:ln>
            <a:noFill/>
          </a:ln>
        </p:spPr>
      </p:pic>
      <p:sp>
        <p:nvSpPr>
          <p:cNvPr id="629" name="Google Shape;629;p69"/>
          <p:cNvSpPr/>
          <p:nvPr/>
        </p:nvSpPr>
        <p:spPr>
          <a:xfrm>
            <a:off x="8627678" y="5655260"/>
            <a:ext cx="1383221" cy="89829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630" name="Google Shape;630;p69"/>
          <p:cNvPicPr preferRelativeResize="0"/>
          <p:nvPr/>
        </p:nvPicPr>
        <p:blipFill rotWithShape="1">
          <a:blip r:embed="rId4">
            <a:alphaModFix/>
          </a:blip>
          <a:srcRect b="0" l="0" r="0" t="0"/>
          <a:stretch/>
        </p:blipFill>
        <p:spPr>
          <a:xfrm>
            <a:off x="7937149" y="4589155"/>
            <a:ext cx="4084195" cy="879074"/>
          </a:xfrm>
          <a:prstGeom prst="rect">
            <a:avLst/>
          </a:prstGeom>
          <a:noFill/>
          <a:ln>
            <a:noFill/>
          </a:ln>
        </p:spPr>
      </p:pic>
      <p:pic>
        <p:nvPicPr>
          <p:cNvPr id="631" name="Google Shape;631;p69"/>
          <p:cNvPicPr preferRelativeResize="0"/>
          <p:nvPr/>
        </p:nvPicPr>
        <p:blipFill rotWithShape="1">
          <a:blip r:embed="rId5">
            <a:alphaModFix/>
          </a:blip>
          <a:srcRect b="0" l="0" r="0" t="0"/>
          <a:stretch/>
        </p:blipFill>
        <p:spPr>
          <a:xfrm>
            <a:off x="7965620" y="3795466"/>
            <a:ext cx="4099755" cy="723486"/>
          </a:xfrm>
          <a:prstGeom prst="rect">
            <a:avLst/>
          </a:prstGeom>
          <a:noFill/>
          <a:ln>
            <a:noFill/>
          </a:ln>
        </p:spPr>
      </p:pic>
      <p:sp>
        <p:nvSpPr>
          <p:cNvPr id="632" name="Google Shape;632;p69"/>
          <p:cNvSpPr txBox="1"/>
          <p:nvPr/>
        </p:nvSpPr>
        <p:spPr>
          <a:xfrm>
            <a:off x="7624104" y="3087539"/>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f1</a:t>
            </a:r>
            <a:endParaRPr sz="1800">
              <a:solidFill>
                <a:schemeClr val="dk1"/>
              </a:solidFill>
              <a:latin typeface="Calibri"/>
              <a:ea typeface="Calibri"/>
              <a:cs typeface="Calibri"/>
              <a:sym typeface="Calibri"/>
            </a:endParaRPr>
          </a:p>
        </p:txBody>
      </p:sp>
      <p:sp>
        <p:nvSpPr>
          <p:cNvPr id="633" name="Google Shape;633;p69"/>
          <p:cNvSpPr txBox="1"/>
          <p:nvPr/>
        </p:nvSpPr>
        <p:spPr>
          <a:xfrm>
            <a:off x="7624104" y="3799261"/>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f2</a:t>
            </a:r>
            <a:endParaRPr sz="1800">
              <a:solidFill>
                <a:schemeClr val="dk1"/>
              </a:solidFill>
              <a:latin typeface="Calibri"/>
              <a:ea typeface="Calibri"/>
              <a:cs typeface="Calibri"/>
              <a:sym typeface="Calibri"/>
            </a:endParaRPr>
          </a:p>
        </p:txBody>
      </p:sp>
      <p:sp>
        <p:nvSpPr>
          <p:cNvPr id="634" name="Google Shape;634;p69"/>
          <p:cNvSpPr txBox="1"/>
          <p:nvPr/>
        </p:nvSpPr>
        <p:spPr>
          <a:xfrm>
            <a:off x="7624104" y="4533553"/>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f3</a:t>
            </a:r>
            <a:endParaRPr sz="1800">
              <a:solidFill>
                <a:schemeClr val="dk1"/>
              </a:solidFill>
              <a:latin typeface="Calibri"/>
              <a:ea typeface="Calibri"/>
              <a:cs typeface="Calibri"/>
              <a:sym typeface="Calibri"/>
            </a:endParaRPr>
          </a:p>
        </p:txBody>
      </p:sp>
      <p:pic>
        <p:nvPicPr>
          <p:cNvPr id="635" name="Google Shape;635;p69"/>
          <p:cNvPicPr preferRelativeResize="0"/>
          <p:nvPr/>
        </p:nvPicPr>
        <p:blipFill rotWithShape="1">
          <a:blip r:embed="rId6">
            <a:alphaModFix/>
          </a:blip>
          <a:srcRect b="0" l="0" r="0" t="0"/>
          <a:stretch/>
        </p:blipFill>
        <p:spPr>
          <a:xfrm>
            <a:off x="7970808" y="3091123"/>
            <a:ext cx="4130872" cy="715706"/>
          </a:xfrm>
          <a:prstGeom prst="rect">
            <a:avLst/>
          </a:prstGeom>
          <a:noFill/>
          <a:ln>
            <a:noFill/>
          </a:ln>
        </p:spPr>
      </p:pic>
      <p:pic>
        <p:nvPicPr>
          <p:cNvPr id="636" name="Google Shape;636;p69"/>
          <p:cNvPicPr preferRelativeResize="0"/>
          <p:nvPr/>
        </p:nvPicPr>
        <p:blipFill rotWithShape="1">
          <a:blip r:embed="rId7">
            <a:alphaModFix/>
          </a:blip>
          <a:srcRect b="0" l="0" r="0" t="0"/>
          <a:stretch/>
        </p:blipFill>
        <p:spPr>
          <a:xfrm>
            <a:off x="8445260" y="0"/>
            <a:ext cx="3746740" cy="3109328"/>
          </a:xfrm>
          <a:prstGeom prst="rect">
            <a:avLst/>
          </a:prstGeom>
          <a:noFill/>
          <a:ln>
            <a:noFill/>
          </a:ln>
        </p:spPr>
      </p:pic>
      <p:sp>
        <p:nvSpPr>
          <p:cNvPr id="637" name="Google Shape;637;p6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70"/>
          <p:cNvPicPr preferRelativeResize="0"/>
          <p:nvPr/>
        </p:nvPicPr>
        <p:blipFill rotWithShape="1">
          <a:blip r:embed="rId3">
            <a:alphaModFix/>
          </a:blip>
          <a:srcRect b="0" l="0" r="0" t="0"/>
          <a:stretch/>
        </p:blipFill>
        <p:spPr>
          <a:xfrm>
            <a:off x="791997" y="4051291"/>
            <a:ext cx="5384515" cy="2201703"/>
          </a:xfrm>
          <a:prstGeom prst="rect">
            <a:avLst/>
          </a:prstGeom>
          <a:noFill/>
          <a:ln>
            <a:noFill/>
          </a:ln>
        </p:spPr>
      </p:pic>
      <p:sp>
        <p:nvSpPr>
          <p:cNvPr id="643" name="Google Shape;643;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Calculating coefficients using model averaging</a:t>
            </a:r>
            <a:endParaRPr/>
          </a:p>
        </p:txBody>
      </p:sp>
      <p:sp>
        <p:nvSpPr>
          <p:cNvPr id="644" name="Google Shape;644;p70"/>
          <p:cNvSpPr txBox="1"/>
          <p:nvPr>
            <p:ph idx="1" type="body"/>
          </p:nvPr>
        </p:nvSpPr>
        <p:spPr>
          <a:xfrm>
            <a:off x="838200" y="1825625"/>
            <a:ext cx="10515600" cy="224211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a:t>Let’s calculate the Rain coefficient based on a combination of models</a:t>
            </a:r>
            <a:endParaRPr/>
          </a:p>
          <a:p>
            <a:pPr indent="0" lvl="0" marL="0" rtl="0" algn="l">
              <a:lnSpc>
                <a:spcPct val="90000"/>
              </a:lnSpc>
              <a:spcBef>
                <a:spcPts val="1000"/>
              </a:spcBef>
              <a:spcAft>
                <a:spcPts val="0"/>
              </a:spcAft>
              <a:buClr>
                <a:schemeClr val="dk1"/>
              </a:buClr>
              <a:buSzPct val="100000"/>
              <a:buNone/>
            </a:pPr>
            <a:r>
              <a:rPr b="1" i="1" lang="en-US" sz="2600"/>
              <a:t>AICcmodavg::modavgShrink(list("f0"=f0,"f1"=f1,"f2"=f2,"f3"=f3), parm="Rain", second.ord=F)</a:t>
            </a:r>
            <a:endParaRPr/>
          </a:p>
          <a:p>
            <a:pPr indent="-228600" lvl="0" marL="228600" rtl="0" algn="l">
              <a:lnSpc>
                <a:spcPct val="90000"/>
              </a:lnSpc>
              <a:spcBef>
                <a:spcPts val="1000"/>
              </a:spcBef>
              <a:spcAft>
                <a:spcPts val="0"/>
              </a:spcAft>
              <a:buClr>
                <a:schemeClr val="dk1"/>
              </a:buClr>
              <a:buSzPct val="100000"/>
              <a:buChar char="•"/>
            </a:pPr>
            <a:r>
              <a:rPr b="1" lang="en-US"/>
              <a:t>Model averaged 95%CI for Rain (-0.13,0.69) is much wider than model f2 (the one with just Rain, suggested by AIC &amp; stepwise regression) would suggest (0.02,0.51)</a:t>
            </a:r>
            <a:endParaRPr/>
          </a:p>
        </p:txBody>
      </p:sp>
      <p:sp>
        <p:nvSpPr>
          <p:cNvPr id="645" name="Google Shape;645;p70"/>
          <p:cNvSpPr/>
          <p:nvPr/>
        </p:nvSpPr>
        <p:spPr>
          <a:xfrm>
            <a:off x="760564" y="5730049"/>
            <a:ext cx="4407131" cy="54841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46" name="Google Shape;646;p70"/>
          <p:cNvSpPr txBox="1"/>
          <p:nvPr/>
        </p:nvSpPr>
        <p:spPr>
          <a:xfrm>
            <a:off x="5503653" y="5746906"/>
            <a:ext cx="656402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Where does 0.28 come from? </a:t>
            </a:r>
            <a:r>
              <a:rPr b="1" lang="en-US" sz="1800">
                <a:solidFill>
                  <a:srgbClr val="0070C0"/>
                </a:solidFill>
                <a:latin typeface="Calibri"/>
                <a:ea typeface="Calibri"/>
                <a:cs typeface="Calibri"/>
                <a:sym typeface="Calibri"/>
              </a:rPr>
              <a:t>model weight</a:t>
            </a:r>
            <a:r>
              <a:rPr b="1" lang="en-US" sz="1800">
                <a:solidFill>
                  <a:schemeClr val="dk1"/>
                </a:solidFill>
                <a:latin typeface="Calibri"/>
                <a:ea typeface="Calibri"/>
                <a:cs typeface="Calibri"/>
                <a:sym typeface="Calibri"/>
              </a:rPr>
              <a:t>*Rain coefs in model:</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f0             f1            f2                        f3</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X2 = </a:t>
            </a:r>
            <a:r>
              <a:rPr b="1" lang="en-US" sz="1800">
                <a:solidFill>
                  <a:srgbClr val="0070C0"/>
                </a:solidFill>
                <a:latin typeface="Calibri"/>
                <a:ea typeface="Calibri"/>
                <a:cs typeface="Calibri"/>
                <a:sym typeface="Calibri"/>
              </a:rPr>
              <a:t>0.14</a:t>
            </a:r>
            <a:r>
              <a:rPr b="1" lang="en-US" sz="1800">
                <a:solidFill>
                  <a:schemeClr val="dk1"/>
                </a:solidFill>
                <a:latin typeface="Calibri"/>
                <a:ea typeface="Calibri"/>
                <a:cs typeface="Calibri"/>
                <a:sym typeface="Calibri"/>
              </a:rPr>
              <a:t>*0 + </a:t>
            </a:r>
            <a:r>
              <a:rPr b="1" lang="en-US" sz="1800">
                <a:solidFill>
                  <a:srgbClr val="0070C0"/>
                </a:solidFill>
                <a:latin typeface="Calibri"/>
                <a:ea typeface="Calibri"/>
                <a:cs typeface="Calibri"/>
                <a:sym typeface="Calibri"/>
              </a:rPr>
              <a:t>0.06</a:t>
            </a:r>
            <a:r>
              <a:rPr b="1" lang="en-US" sz="1800">
                <a:solidFill>
                  <a:schemeClr val="dk1"/>
                </a:solidFill>
                <a:latin typeface="Calibri"/>
                <a:ea typeface="Calibri"/>
                <a:cs typeface="Calibri"/>
                <a:sym typeface="Calibri"/>
              </a:rPr>
              <a:t>*0 + </a:t>
            </a:r>
            <a:r>
              <a:rPr b="1" lang="en-US" sz="1800">
                <a:solidFill>
                  <a:srgbClr val="0070C0"/>
                </a:solidFill>
                <a:latin typeface="Calibri"/>
                <a:ea typeface="Calibri"/>
                <a:cs typeface="Calibri"/>
                <a:sym typeface="Calibri"/>
              </a:rPr>
              <a:t>0.47</a:t>
            </a:r>
            <a:r>
              <a:rPr b="1" lang="en-US" sz="1800">
                <a:solidFill>
                  <a:schemeClr val="dk1"/>
                </a:solidFill>
                <a:latin typeface="Calibri"/>
                <a:ea typeface="Calibri"/>
                <a:cs typeface="Calibri"/>
                <a:sym typeface="Calibri"/>
              </a:rPr>
              <a:t>*0.2832 + </a:t>
            </a:r>
            <a:r>
              <a:rPr b="1" lang="en-US" sz="1800">
                <a:solidFill>
                  <a:srgbClr val="0070C0"/>
                </a:solidFill>
                <a:latin typeface="Calibri"/>
                <a:ea typeface="Calibri"/>
                <a:cs typeface="Calibri"/>
                <a:sym typeface="Calibri"/>
              </a:rPr>
              <a:t>0.34</a:t>
            </a:r>
            <a:r>
              <a:rPr b="1" lang="en-US" sz="1800">
                <a:solidFill>
                  <a:schemeClr val="dk1"/>
                </a:solidFill>
                <a:latin typeface="Calibri"/>
                <a:ea typeface="Calibri"/>
                <a:cs typeface="Calibri"/>
                <a:sym typeface="Calibri"/>
              </a:rPr>
              <a:t>*0.4321 = 0.2769</a:t>
            </a:r>
            <a:endParaRPr sz="1800">
              <a:solidFill>
                <a:schemeClr val="dk1"/>
              </a:solidFill>
              <a:latin typeface="Calibri"/>
              <a:ea typeface="Calibri"/>
              <a:cs typeface="Calibri"/>
              <a:sym typeface="Calibri"/>
            </a:endParaRPr>
          </a:p>
        </p:txBody>
      </p:sp>
      <p:pic>
        <p:nvPicPr>
          <p:cNvPr id="647" name="Google Shape;647;p70"/>
          <p:cNvPicPr preferRelativeResize="0"/>
          <p:nvPr/>
        </p:nvPicPr>
        <p:blipFill rotWithShape="1">
          <a:blip r:embed="rId4">
            <a:alphaModFix/>
          </a:blip>
          <a:srcRect b="0" l="0" r="0" t="0"/>
          <a:stretch/>
        </p:blipFill>
        <p:spPr>
          <a:xfrm>
            <a:off x="7292762" y="4399314"/>
            <a:ext cx="4099755" cy="723486"/>
          </a:xfrm>
          <a:prstGeom prst="rect">
            <a:avLst/>
          </a:prstGeom>
          <a:noFill/>
          <a:ln>
            <a:noFill/>
          </a:ln>
        </p:spPr>
      </p:pic>
      <p:sp>
        <p:nvSpPr>
          <p:cNvPr id="648" name="Google Shape;648;p70"/>
          <p:cNvSpPr txBox="1"/>
          <p:nvPr/>
        </p:nvSpPr>
        <p:spPr>
          <a:xfrm>
            <a:off x="6951246" y="4403109"/>
            <a:ext cx="401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f2</a:t>
            </a:r>
            <a:endParaRPr sz="1800">
              <a:solidFill>
                <a:schemeClr val="dk1"/>
              </a:solidFill>
              <a:latin typeface="Calibri"/>
              <a:ea typeface="Calibri"/>
              <a:cs typeface="Calibri"/>
              <a:sym typeface="Calibri"/>
            </a:endParaRPr>
          </a:p>
        </p:txBody>
      </p:sp>
      <p:sp>
        <p:nvSpPr>
          <p:cNvPr id="649" name="Google Shape;649;p70"/>
          <p:cNvSpPr/>
          <p:nvPr/>
        </p:nvSpPr>
        <p:spPr>
          <a:xfrm>
            <a:off x="7303270" y="4943875"/>
            <a:ext cx="2673101" cy="2293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50" name="Google Shape;650;p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Making new predictions using model averaging</a:t>
            </a:r>
            <a:endParaRPr/>
          </a:p>
        </p:txBody>
      </p:sp>
      <p:sp>
        <p:nvSpPr>
          <p:cNvPr id="656" name="Google Shape;656;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We can calculate model averaged predictions via </a:t>
            </a:r>
            <a:endParaRPr/>
          </a:p>
          <a:p>
            <a:pPr indent="0" lvl="0" marL="0" rtl="0" algn="l">
              <a:lnSpc>
                <a:spcPct val="90000"/>
              </a:lnSpc>
              <a:spcBef>
                <a:spcPts val="1000"/>
              </a:spcBef>
              <a:spcAft>
                <a:spcPts val="0"/>
              </a:spcAft>
              <a:buClr>
                <a:schemeClr val="dk1"/>
              </a:buClr>
              <a:buSzPts val="2400"/>
              <a:buNone/>
            </a:pPr>
            <a:r>
              <a:rPr b="1" i="1" lang="en-US" sz="2400"/>
              <a:t>AICcmodavg::modavgPred(list("f0"=f0,"f1"=f1,"f2"=f2,"f3"=f3), newdata=data.frame(Sun=c(0,1),Rain=c(3,5)))</a:t>
            </a:r>
            <a:endParaRPr b="1" i="1" sz="2800"/>
          </a:p>
          <a:p>
            <a:pPr indent="-50800" lvl="0" marL="228600" rtl="0" algn="l">
              <a:lnSpc>
                <a:spcPct val="90000"/>
              </a:lnSpc>
              <a:spcBef>
                <a:spcPts val="1000"/>
              </a:spcBef>
              <a:spcAft>
                <a:spcPts val="0"/>
              </a:spcAft>
              <a:buClr>
                <a:schemeClr val="dk1"/>
              </a:buClr>
              <a:buSzPts val="2800"/>
              <a:buNone/>
            </a:pPr>
            <a:r>
              <a:t/>
            </a:r>
            <a:endParaRPr b="1"/>
          </a:p>
          <a:p>
            <a:pPr indent="-228600" lvl="0" marL="228600" rtl="0" algn="l">
              <a:lnSpc>
                <a:spcPct val="90000"/>
              </a:lnSpc>
              <a:spcBef>
                <a:spcPts val="1000"/>
              </a:spcBef>
              <a:spcAft>
                <a:spcPts val="0"/>
              </a:spcAft>
              <a:buClr>
                <a:schemeClr val="dk1"/>
              </a:buClr>
              <a:buSzPts val="2800"/>
              <a:buChar char="•"/>
            </a:pPr>
            <a:r>
              <a:rPr b="1" lang="en-US"/>
              <a:t>Or, linking predictions to newdata:</a:t>
            </a:r>
            <a:endParaRPr/>
          </a:p>
          <a:p>
            <a:pPr indent="0" lvl="0" marL="0" rtl="0" algn="l">
              <a:lnSpc>
                <a:spcPct val="90000"/>
              </a:lnSpc>
              <a:spcBef>
                <a:spcPts val="1000"/>
              </a:spcBef>
              <a:spcAft>
                <a:spcPts val="0"/>
              </a:spcAft>
              <a:buClr>
                <a:schemeClr val="dk1"/>
              </a:buClr>
              <a:buSzPts val="2400"/>
              <a:buNone/>
            </a:pPr>
            <a:r>
              <a:rPr b="1" lang="en-US" sz="2400"/>
              <a:t>nd2=data.frame(Sun=c(0,1),Rain=c(3,5))</a:t>
            </a:r>
            <a:endParaRPr/>
          </a:p>
          <a:p>
            <a:pPr indent="0" lvl="0" marL="0" rtl="0" algn="l">
              <a:lnSpc>
                <a:spcPct val="90000"/>
              </a:lnSpc>
              <a:spcBef>
                <a:spcPts val="1000"/>
              </a:spcBef>
              <a:spcAft>
                <a:spcPts val="0"/>
              </a:spcAft>
              <a:buClr>
                <a:schemeClr val="dk1"/>
              </a:buClr>
              <a:buSzPts val="2400"/>
              <a:buNone/>
            </a:pPr>
            <a:r>
              <a:rPr b="1" lang="en-US" sz="2400"/>
              <a:t>np1=AICcmodavg::modavgPred(list("f0"=f0,"f1"=f1,"f2"=f2,"f3"=f3), newdata=nd2)</a:t>
            </a:r>
            <a:endParaRPr/>
          </a:p>
          <a:p>
            <a:pPr indent="0" lvl="0" marL="0" rtl="0" algn="l">
              <a:lnSpc>
                <a:spcPct val="90000"/>
              </a:lnSpc>
              <a:spcBef>
                <a:spcPts val="1000"/>
              </a:spcBef>
              <a:spcAft>
                <a:spcPts val="0"/>
              </a:spcAft>
              <a:buClr>
                <a:schemeClr val="dk1"/>
              </a:buClr>
              <a:buSzPts val="2400"/>
              <a:buNone/>
            </a:pPr>
            <a:r>
              <a:rPr b="1" lang="en-US" sz="2400"/>
              <a:t>nd2=cbind(nd2,np1[c(2,3,5,6)]);nd2</a:t>
            </a:r>
            <a:endParaRPr/>
          </a:p>
          <a:p>
            <a:pPr indent="-50800" lvl="0" marL="228600" rtl="0" algn="l">
              <a:lnSpc>
                <a:spcPct val="90000"/>
              </a:lnSpc>
              <a:spcBef>
                <a:spcPts val="1000"/>
              </a:spcBef>
              <a:spcAft>
                <a:spcPts val="0"/>
              </a:spcAft>
              <a:buClr>
                <a:schemeClr val="dk1"/>
              </a:buClr>
              <a:buSzPts val="2800"/>
              <a:buNone/>
            </a:pPr>
            <a:r>
              <a:t/>
            </a:r>
            <a:endParaRPr b="1"/>
          </a:p>
        </p:txBody>
      </p:sp>
      <p:pic>
        <p:nvPicPr>
          <p:cNvPr id="657" name="Google Shape;657;p71"/>
          <p:cNvPicPr preferRelativeResize="0"/>
          <p:nvPr/>
        </p:nvPicPr>
        <p:blipFill rotWithShape="1">
          <a:blip r:embed="rId3">
            <a:alphaModFix/>
          </a:blip>
          <a:srcRect b="0" l="0" r="0" t="0"/>
          <a:stretch/>
        </p:blipFill>
        <p:spPr>
          <a:xfrm>
            <a:off x="838200" y="3024149"/>
            <a:ext cx="3882145" cy="665326"/>
          </a:xfrm>
          <a:prstGeom prst="rect">
            <a:avLst/>
          </a:prstGeom>
          <a:noFill/>
          <a:ln>
            <a:noFill/>
          </a:ln>
        </p:spPr>
      </p:pic>
      <p:pic>
        <p:nvPicPr>
          <p:cNvPr id="658" name="Google Shape;658;p71"/>
          <p:cNvPicPr preferRelativeResize="0"/>
          <p:nvPr/>
        </p:nvPicPr>
        <p:blipFill rotWithShape="1">
          <a:blip r:embed="rId4">
            <a:alphaModFix/>
          </a:blip>
          <a:srcRect b="0" l="0" r="0" t="0"/>
          <a:stretch/>
        </p:blipFill>
        <p:spPr>
          <a:xfrm>
            <a:off x="961099" y="5782893"/>
            <a:ext cx="5389377" cy="557522"/>
          </a:xfrm>
          <a:prstGeom prst="rect">
            <a:avLst/>
          </a:prstGeom>
          <a:noFill/>
          <a:ln>
            <a:noFill/>
          </a:ln>
        </p:spPr>
      </p:pic>
      <p:sp>
        <p:nvSpPr>
          <p:cNvPr id="659" name="Google Shape;659;p7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268401" y="365125"/>
            <a:ext cx="6666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Univariate and multiple regression</a:t>
            </a:r>
            <a:endParaRPr/>
          </a:p>
        </p:txBody>
      </p:sp>
      <p:sp>
        <p:nvSpPr>
          <p:cNvPr id="132" name="Google Shape;132;p18"/>
          <p:cNvSpPr txBox="1"/>
          <p:nvPr>
            <p:ph idx="1" type="body"/>
          </p:nvPr>
        </p:nvSpPr>
        <p:spPr>
          <a:xfrm>
            <a:off x="268400" y="1825625"/>
            <a:ext cx="6439500" cy="48168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000"/>
              <a:buChar char="•"/>
            </a:pPr>
            <a:r>
              <a:rPr b="1" lang="en-US" sz="2000"/>
              <a:t>Now let’s fit both predictors at the same time</a:t>
            </a:r>
            <a:endParaRPr/>
          </a:p>
          <a:p>
            <a:pPr indent="0" lvl="0" marL="0" rtl="0" algn="l">
              <a:lnSpc>
                <a:spcPct val="90000"/>
              </a:lnSpc>
              <a:spcBef>
                <a:spcPts val="1000"/>
              </a:spcBef>
              <a:spcAft>
                <a:spcPts val="0"/>
              </a:spcAft>
              <a:buClr>
                <a:schemeClr val="dk1"/>
              </a:buClr>
              <a:buSzPts val="2000"/>
              <a:buNone/>
            </a:pPr>
            <a:r>
              <a:rPr b="1" i="1" lang="en-US" sz="2000"/>
              <a:t>m_Temp_FemDens=lm(SingRate~Temp+FemDens,data=m)</a:t>
            </a:r>
            <a:endParaRPr b="1" i="1" sz="2000"/>
          </a:p>
          <a:p>
            <a:pPr indent="0" lvl="0" marL="0" rtl="0" algn="l">
              <a:lnSpc>
                <a:spcPct val="90000"/>
              </a:lnSpc>
              <a:spcBef>
                <a:spcPts val="1000"/>
              </a:spcBef>
              <a:spcAft>
                <a:spcPts val="0"/>
              </a:spcAft>
              <a:buClr>
                <a:schemeClr val="dk1"/>
              </a:buClr>
              <a:buSzPts val="2000"/>
              <a:buNone/>
            </a:pPr>
            <a:r>
              <a:rPr b="1" i="1" lang="en-US" sz="2000"/>
              <a:t>summary(m_Temp_FemDens)</a:t>
            </a:r>
            <a:endParaRPr/>
          </a:p>
          <a:p>
            <a:pPr indent="0" lvl="0" marL="0" rtl="0" algn="l">
              <a:lnSpc>
                <a:spcPct val="90000"/>
              </a:lnSpc>
              <a:spcBef>
                <a:spcPts val="1000"/>
              </a:spcBef>
              <a:spcAft>
                <a:spcPts val="0"/>
              </a:spcAft>
              <a:buClr>
                <a:schemeClr val="dk1"/>
              </a:buClr>
              <a:buSzPts val="2000"/>
              <a:buNone/>
            </a:pPr>
            <a:r>
              <a:rPr b="1" lang="en-US" sz="2000" u="sng"/>
              <a:t>Q3: What are the estimates of the slopes? Are they close to the real values we used to create the data (1.0, 2.0)? Are they much different from the estimates in the univariate regressions with just one predictor?</a:t>
            </a:r>
            <a:endParaRPr/>
          </a:p>
          <a:p>
            <a:pPr indent="0" lvl="0" marL="0" rtl="0" algn="l">
              <a:lnSpc>
                <a:spcPct val="90000"/>
              </a:lnSpc>
              <a:spcBef>
                <a:spcPts val="1000"/>
              </a:spcBef>
              <a:spcAft>
                <a:spcPts val="0"/>
              </a:spcAft>
              <a:buClr>
                <a:srgbClr val="FF0000"/>
              </a:buClr>
              <a:buSzPts val="2000"/>
              <a:buNone/>
            </a:pPr>
            <a:r>
              <a:rPr b="1" lang="en-US" sz="2000">
                <a:solidFill>
                  <a:srgbClr val="FF0000"/>
                </a:solidFill>
              </a:rPr>
              <a:t>1.07, 2.01. Yes! Not much different but SEs are a little smaller!</a:t>
            </a:r>
            <a:endParaRPr b="1" sz="2000" u="sng"/>
          </a:p>
          <a:p>
            <a:pPr indent="0" lvl="0" marL="0" rtl="0" algn="l">
              <a:lnSpc>
                <a:spcPct val="90000"/>
              </a:lnSpc>
              <a:spcBef>
                <a:spcPts val="1000"/>
              </a:spcBef>
              <a:spcAft>
                <a:spcPts val="0"/>
              </a:spcAft>
              <a:buClr>
                <a:schemeClr val="dk1"/>
              </a:buClr>
              <a:buSzPts val="2000"/>
              <a:buNone/>
            </a:pPr>
            <a:r>
              <a:rPr b="1" lang="en-US" sz="2000" u="sng"/>
              <a:t>Q4: What is the relative effect of each predictor based on the slopes,  and the plot with the fitted model (note the range of the two predictors)?</a:t>
            </a:r>
            <a:endParaRPr/>
          </a:p>
          <a:p>
            <a:pPr indent="0" lvl="0" marL="0" rtl="0" algn="l">
              <a:lnSpc>
                <a:spcPct val="90000"/>
              </a:lnSpc>
              <a:spcBef>
                <a:spcPts val="1000"/>
              </a:spcBef>
              <a:spcAft>
                <a:spcPts val="0"/>
              </a:spcAft>
              <a:buClr>
                <a:srgbClr val="FF0000"/>
              </a:buClr>
              <a:buSzPts val="2000"/>
              <a:buNone/>
            </a:pPr>
            <a:r>
              <a:rPr b="1" lang="en-US" sz="2000">
                <a:solidFill>
                  <a:srgbClr val="FF0000"/>
                </a:solidFill>
              </a:rPr>
              <a:t>FemDens is 2x stronger than Temp based on slopes. Singing rate increases ~5 across range of Temp (5F), and ~8 across range of FemDens (4 units).</a:t>
            </a:r>
            <a:endParaRPr b="1" sz="2000" u="sng"/>
          </a:p>
          <a:p>
            <a:pPr indent="0" lvl="0" marL="0" rtl="0" algn="l">
              <a:lnSpc>
                <a:spcPct val="90000"/>
              </a:lnSpc>
              <a:spcBef>
                <a:spcPts val="1000"/>
              </a:spcBef>
              <a:spcAft>
                <a:spcPts val="0"/>
              </a:spcAft>
              <a:buClr>
                <a:schemeClr val="dk1"/>
              </a:buClr>
              <a:buSzPts val="2000"/>
              <a:buNone/>
            </a:pPr>
            <a:r>
              <a:t/>
            </a:r>
            <a:endParaRPr b="1" i="1" sz="2000"/>
          </a:p>
        </p:txBody>
      </p:sp>
      <p:sp>
        <p:nvSpPr>
          <p:cNvPr id="133" name="Google Shape;133;p1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8"/>
          <p:cNvSpPr txBox="1"/>
          <p:nvPr/>
        </p:nvSpPr>
        <p:spPr>
          <a:xfrm>
            <a:off x="6730726" y="5700184"/>
            <a:ext cx="5303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Calibri"/>
                <a:ea typeface="Calibri"/>
                <a:cs typeface="Calibri"/>
                <a:sym typeface="Calibri"/>
              </a:rPr>
              <a:t>FemDensv=seq(min(m$FemDens),max(m$FemDens),by=0.1);Temps=62:67 nd1=data.frame(Temp=rep(Temps,length(FemDensv)),FemDens=rep(FemDensv,length(Temps)))</a:t>
            </a:r>
            <a:endParaRPr sz="1300"/>
          </a:p>
          <a:p>
            <a:pPr indent="0" lvl="0" marL="0" marR="0" rtl="0" algn="l">
              <a:spcBef>
                <a:spcPts val="0"/>
              </a:spcBef>
              <a:spcAft>
                <a:spcPts val="0"/>
              </a:spcAft>
              <a:buNone/>
            </a:pPr>
            <a:r>
              <a:rPr b="1" lang="en-US" sz="800">
                <a:solidFill>
                  <a:schemeClr val="dk1"/>
                </a:solidFill>
                <a:latin typeface="Calibri"/>
                <a:ea typeface="Calibri"/>
                <a:cs typeface="Calibri"/>
                <a:sym typeface="Calibri"/>
              </a:rPr>
              <a:t>nd1$SingRate=predict(m_Temp_FemDens,newdata=nd1)</a:t>
            </a:r>
            <a:endParaRPr sz="1300"/>
          </a:p>
          <a:p>
            <a:pPr indent="0" lvl="0" marL="0" rtl="0" algn="l">
              <a:spcBef>
                <a:spcPts val="0"/>
              </a:spcBef>
              <a:spcAft>
                <a:spcPts val="0"/>
              </a:spcAft>
              <a:buClr>
                <a:schemeClr val="dk1"/>
              </a:buClr>
              <a:buSzPts val="1100"/>
              <a:buFont typeface="Arial"/>
              <a:buNone/>
            </a:pPr>
            <a:r>
              <a:rPr b="1" lang="en-US" sz="800">
                <a:solidFill>
                  <a:schemeClr val="dk1"/>
                </a:solidFill>
                <a:latin typeface="Calibri"/>
                <a:ea typeface="Calibri"/>
                <a:cs typeface="Calibri"/>
                <a:sym typeface="Calibri"/>
              </a:rPr>
              <a:t>ggplot(m,aes(y=SingRate,x=FemDens))+theme_few()+</a:t>
            </a:r>
            <a:endParaRPr b="1"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800">
                <a:solidFill>
                  <a:schemeClr val="dk1"/>
                </a:solidFill>
                <a:latin typeface="Calibri"/>
                <a:ea typeface="Calibri"/>
                <a:cs typeface="Calibri"/>
                <a:sym typeface="Calibri"/>
              </a:rPr>
              <a:t>  geom_point(aes(col=Temp),size=3)+</a:t>
            </a:r>
            <a:endParaRPr b="1"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800">
                <a:solidFill>
                  <a:schemeClr val="dk1"/>
                </a:solidFill>
                <a:latin typeface="Calibri"/>
                <a:ea typeface="Calibri"/>
                <a:cs typeface="Calibri"/>
                <a:sym typeface="Calibri"/>
              </a:rPr>
              <a:t>  theme(text=element_text(size=20))+</a:t>
            </a:r>
            <a:endParaRPr b="1"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800">
                <a:solidFill>
                  <a:schemeClr val="dk1"/>
                </a:solidFill>
                <a:latin typeface="Calibri"/>
                <a:ea typeface="Calibri"/>
                <a:cs typeface="Calibri"/>
                <a:sym typeface="Calibri"/>
              </a:rPr>
              <a:t>  labs(x="Female Density",y="Singing Rate")+</a:t>
            </a:r>
            <a:endParaRPr b="1"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800">
                <a:solidFill>
                  <a:schemeClr val="dk1"/>
                </a:solidFill>
                <a:latin typeface="Calibri"/>
                <a:ea typeface="Calibri"/>
                <a:cs typeface="Calibri"/>
                <a:sym typeface="Calibri"/>
              </a:rPr>
              <a:t>  geom_line(data=nd1,mapping=aes(x=FemDens,y=SingRate,col=Temp,group=Temp))+</a:t>
            </a:r>
            <a:endParaRPr b="1" sz="800">
              <a:solidFill>
                <a:schemeClr val="dk1"/>
              </a:solidFill>
              <a:latin typeface="Calibri"/>
              <a:ea typeface="Calibri"/>
              <a:cs typeface="Calibri"/>
              <a:sym typeface="Calibri"/>
            </a:endParaRPr>
          </a:p>
          <a:p>
            <a:pPr indent="0" lvl="0" marL="0" rtl="0" algn="l">
              <a:spcBef>
                <a:spcPts val="0"/>
              </a:spcBef>
              <a:spcAft>
                <a:spcPts val="0"/>
              </a:spcAft>
              <a:buSzPts val="1100"/>
              <a:buNone/>
            </a:pPr>
            <a:r>
              <a:rPr b="1" lang="en-US" sz="800">
                <a:solidFill>
                  <a:schemeClr val="dk1"/>
                </a:solidFill>
                <a:latin typeface="Calibri"/>
                <a:ea typeface="Calibri"/>
                <a:cs typeface="Calibri"/>
                <a:sym typeface="Calibri"/>
              </a:rPr>
              <a:t>  scale_color_gradientn(colors = rainbow(4))</a:t>
            </a:r>
            <a:endParaRPr b="1" sz="800">
              <a:solidFill>
                <a:schemeClr val="dk1"/>
              </a:solidFill>
              <a:latin typeface="Calibri"/>
              <a:ea typeface="Calibri"/>
              <a:cs typeface="Calibri"/>
              <a:sym typeface="Calibri"/>
            </a:endParaRPr>
          </a:p>
        </p:txBody>
      </p:sp>
      <p:sp>
        <p:nvSpPr>
          <p:cNvPr id="135" name="Google Shape;135;p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6" name="Google Shape;136;p18"/>
          <p:cNvPicPr preferRelativeResize="0"/>
          <p:nvPr/>
        </p:nvPicPr>
        <p:blipFill>
          <a:blip r:embed="rId3">
            <a:alphaModFix/>
          </a:blip>
          <a:stretch>
            <a:fillRect/>
          </a:stretch>
        </p:blipFill>
        <p:spPr>
          <a:xfrm>
            <a:off x="6935200" y="0"/>
            <a:ext cx="4946249" cy="3772577"/>
          </a:xfrm>
          <a:prstGeom prst="rect">
            <a:avLst/>
          </a:prstGeom>
          <a:noFill/>
          <a:ln>
            <a:noFill/>
          </a:ln>
        </p:spPr>
      </p:pic>
      <p:pic>
        <p:nvPicPr>
          <p:cNvPr id="137" name="Google Shape;137;p18"/>
          <p:cNvPicPr preferRelativeResize="0"/>
          <p:nvPr/>
        </p:nvPicPr>
        <p:blipFill rotWithShape="1">
          <a:blip r:embed="rId4">
            <a:alphaModFix/>
          </a:blip>
          <a:srcRect b="0" l="0" r="0" t="0"/>
          <a:stretch/>
        </p:blipFill>
        <p:spPr>
          <a:xfrm>
            <a:off x="6786826" y="3693038"/>
            <a:ext cx="5405174" cy="19953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Another super useful use for AIC</a:t>
            </a:r>
            <a:endParaRPr/>
          </a:p>
        </p:txBody>
      </p:sp>
      <p:sp>
        <p:nvSpPr>
          <p:cNvPr id="665" name="Google Shape;665;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If you are exploring which one of a set of very similar predictors is more correlated with your response you could compare models by AIC</a:t>
            </a:r>
            <a:endParaRPr/>
          </a:p>
          <a:p>
            <a:pPr indent="-228600" lvl="0" marL="228600" rtl="0" algn="l">
              <a:lnSpc>
                <a:spcPct val="90000"/>
              </a:lnSpc>
              <a:spcBef>
                <a:spcPts val="1000"/>
              </a:spcBef>
              <a:spcAft>
                <a:spcPts val="0"/>
              </a:spcAft>
              <a:buClr>
                <a:schemeClr val="dk1"/>
              </a:buClr>
              <a:buSzPct val="100000"/>
              <a:buChar char="•"/>
            </a:pPr>
            <a:r>
              <a:rPr b="1" lang="en-US"/>
              <a:t>Example #1: If you are examining land use (e.g. Urbanization) on mosquito abundance at 30 sites, and you’ve measured % urbanized land cover at 3 radii from your sites (500m, 1km and 2km), it doesn’t make sense to include all three radii in one model since the larger radii include all the smaller radii area. But you could do:</a:t>
            </a:r>
            <a:endParaRPr/>
          </a:p>
          <a:p>
            <a:pPr indent="0" lvl="0" marL="0" rtl="0" algn="l">
              <a:lnSpc>
                <a:spcPct val="90000"/>
              </a:lnSpc>
              <a:spcBef>
                <a:spcPts val="1000"/>
              </a:spcBef>
              <a:spcAft>
                <a:spcPts val="0"/>
              </a:spcAft>
              <a:buClr>
                <a:schemeClr val="dk1"/>
              </a:buClr>
              <a:buSzPct val="100000"/>
              <a:buNone/>
            </a:pPr>
            <a:r>
              <a:rPr b="1" i="1" lang="en-US" sz="2600"/>
              <a:t>f500=lm(abundance~urban_500m,data=m)</a:t>
            </a:r>
            <a:endParaRPr/>
          </a:p>
          <a:p>
            <a:pPr indent="0" lvl="0" marL="0" rtl="0" algn="l">
              <a:lnSpc>
                <a:spcPct val="90000"/>
              </a:lnSpc>
              <a:spcBef>
                <a:spcPts val="1000"/>
              </a:spcBef>
              <a:spcAft>
                <a:spcPts val="0"/>
              </a:spcAft>
              <a:buClr>
                <a:schemeClr val="dk1"/>
              </a:buClr>
              <a:buSzPct val="100000"/>
              <a:buNone/>
            </a:pPr>
            <a:r>
              <a:rPr b="1" i="1" lang="en-US" sz="2600"/>
              <a:t>f1km=lm(abundance~urban_1km,data=m)</a:t>
            </a:r>
            <a:endParaRPr/>
          </a:p>
          <a:p>
            <a:pPr indent="0" lvl="0" marL="0" rtl="0" algn="l">
              <a:lnSpc>
                <a:spcPct val="90000"/>
              </a:lnSpc>
              <a:spcBef>
                <a:spcPts val="1000"/>
              </a:spcBef>
              <a:spcAft>
                <a:spcPts val="0"/>
              </a:spcAft>
              <a:buClr>
                <a:schemeClr val="dk1"/>
              </a:buClr>
              <a:buSzPct val="100000"/>
              <a:buNone/>
            </a:pPr>
            <a:r>
              <a:rPr b="1" i="1" lang="en-US" sz="2600"/>
              <a:t>f2km=lm(abundance~urban_2km,data=m)</a:t>
            </a:r>
            <a:endParaRPr/>
          </a:p>
          <a:p>
            <a:pPr indent="0" lvl="0" marL="0" rtl="0" algn="l">
              <a:lnSpc>
                <a:spcPct val="90000"/>
              </a:lnSpc>
              <a:spcBef>
                <a:spcPts val="1000"/>
              </a:spcBef>
              <a:spcAft>
                <a:spcPts val="0"/>
              </a:spcAft>
              <a:buClr>
                <a:schemeClr val="dk1"/>
              </a:buClr>
              <a:buSzPct val="100000"/>
              <a:buNone/>
            </a:pPr>
            <a:r>
              <a:rPr b="1" i="1" lang="en-US" sz="2600"/>
              <a:t>AICcmodavg::aictab("f500"=f500,"f1km"=f1km,"f2km"=f2km)</a:t>
            </a:r>
            <a:endParaRPr/>
          </a:p>
          <a:p>
            <a:pPr indent="0" lvl="0" marL="0" rtl="0" algn="l">
              <a:lnSpc>
                <a:spcPct val="90000"/>
              </a:lnSpc>
              <a:spcBef>
                <a:spcPts val="1000"/>
              </a:spcBef>
              <a:spcAft>
                <a:spcPts val="0"/>
              </a:spcAft>
              <a:buClr>
                <a:schemeClr val="dk1"/>
              </a:buClr>
              <a:buSzPct val="100000"/>
              <a:buNone/>
            </a:pPr>
            <a:r>
              <a:rPr b="1" i="1" lang="en-US" sz="2600"/>
              <a:t>Note: Because all models have the same number of predictors you are just comparing likelihoods.</a:t>
            </a:r>
            <a:endParaRPr/>
          </a:p>
        </p:txBody>
      </p:sp>
      <p:sp>
        <p:nvSpPr>
          <p:cNvPr id="666" name="Google Shape;666;p7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Another super useful application of AIC</a:t>
            </a:r>
            <a:endParaRPr/>
          </a:p>
        </p:txBody>
      </p:sp>
      <p:sp>
        <p:nvSpPr>
          <p:cNvPr id="672" name="Google Shape;672;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b="1" lang="en-US"/>
              <a:t>Example #2: Climate variables &amp; growth of a plant/animal</a:t>
            </a:r>
            <a:endParaRPr/>
          </a:p>
          <a:p>
            <a:pPr indent="-228600" lvl="0" marL="228600" rtl="0" algn="l">
              <a:lnSpc>
                <a:spcPct val="90000"/>
              </a:lnSpc>
              <a:spcBef>
                <a:spcPts val="1000"/>
              </a:spcBef>
              <a:spcAft>
                <a:spcPts val="0"/>
              </a:spcAft>
              <a:buClr>
                <a:schemeClr val="dk1"/>
              </a:buClr>
              <a:buSzPct val="100000"/>
              <a:buChar char="•"/>
            </a:pPr>
            <a:r>
              <a:rPr b="1" lang="en-US"/>
              <a:t>You’ve measured a climate variable at multiple temporal scales or slightly different measurements (e.g. yearly mean temp; average monthly maximum temp, average monthly minimum temp; or total annual precipitation; precip from Jan-June; precip from June-August, etc.) </a:t>
            </a:r>
            <a:endParaRPr/>
          </a:p>
          <a:p>
            <a:pPr indent="-228600" lvl="0" marL="228600" rtl="0" algn="l">
              <a:lnSpc>
                <a:spcPct val="90000"/>
              </a:lnSpc>
              <a:spcBef>
                <a:spcPts val="1000"/>
              </a:spcBef>
              <a:spcAft>
                <a:spcPts val="0"/>
              </a:spcAft>
              <a:buClr>
                <a:schemeClr val="dk1"/>
              </a:buClr>
              <a:buSzPct val="100000"/>
              <a:buChar char="•"/>
            </a:pPr>
            <a:r>
              <a:rPr b="1" lang="en-US"/>
              <a:t>It usually doesn’t make sense to include all these predictors in one model since they are usually highly correlated and different versions of the same thing. But you could do:</a:t>
            </a:r>
            <a:endParaRPr/>
          </a:p>
          <a:p>
            <a:pPr indent="0" lvl="0" marL="0" rtl="0" algn="l">
              <a:lnSpc>
                <a:spcPct val="90000"/>
              </a:lnSpc>
              <a:spcBef>
                <a:spcPts val="1000"/>
              </a:spcBef>
              <a:spcAft>
                <a:spcPts val="0"/>
              </a:spcAft>
              <a:buClr>
                <a:schemeClr val="dk1"/>
              </a:buClr>
              <a:buSzPct val="100000"/>
              <a:buNone/>
            </a:pPr>
            <a:r>
              <a:rPr b="1" i="1" lang="en-US" sz="2600"/>
              <a:t>F_Pr_yr=lm(growth~precip_yr,data=m)</a:t>
            </a:r>
            <a:endParaRPr/>
          </a:p>
          <a:p>
            <a:pPr indent="0" lvl="0" marL="0" rtl="0" algn="l">
              <a:lnSpc>
                <a:spcPct val="90000"/>
              </a:lnSpc>
              <a:spcBef>
                <a:spcPts val="1000"/>
              </a:spcBef>
              <a:spcAft>
                <a:spcPts val="0"/>
              </a:spcAft>
              <a:buClr>
                <a:schemeClr val="dk1"/>
              </a:buClr>
              <a:buSzPct val="100000"/>
              <a:buNone/>
            </a:pPr>
            <a:r>
              <a:rPr b="1" i="1" lang="en-US" sz="2600"/>
              <a:t>F_Pr_Jan_June=lm(growth ~precip_Jan_June,data=m)</a:t>
            </a:r>
            <a:endParaRPr/>
          </a:p>
          <a:p>
            <a:pPr indent="0" lvl="0" marL="0" rtl="0" algn="l">
              <a:lnSpc>
                <a:spcPct val="90000"/>
              </a:lnSpc>
              <a:spcBef>
                <a:spcPts val="1000"/>
              </a:spcBef>
              <a:spcAft>
                <a:spcPts val="0"/>
              </a:spcAft>
              <a:buClr>
                <a:schemeClr val="dk1"/>
              </a:buClr>
              <a:buSzPct val="100000"/>
              <a:buNone/>
            </a:pPr>
            <a:r>
              <a:rPr b="1" i="1" lang="en-US" sz="2600"/>
              <a:t>F_Pr_June_Aug=lm(growth ~precip_June_Aug,data=m)</a:t>
            </a:r>
            <a:endParaRPr/>
          </a:p>
          <a:p>
            <a:pPr indent="0" lvl="0" marL="0" rtl="0" algn="l">
              <a:lnSpc>
                <a:spcPct val="90000"/>
              </a:lnSpc>
              <a:spcBef>
                <a:spcPts val="1000"/>
              </a:spcBef>
              <a:spcAft>
                <a:spcPts val="0"/>
              </a:spcAft>
              <a:buClr>
                <a:schemeClr val="dk1"/>
              </a:buClr>
              <a:buSzPct val="100000"/>
              <a:buNone/>
            </a:pPr>
            <a:r>
              <a:rPr b="1" i="1" lang="en-US" sz="2600"/>
              <a:t>AICcmodavg::aictab(" F_Pr_yr "= F_Pr_yr," F_Pr_Jan_June "= F_Pr_Jan_June," F_Pr_June_Aug "= F_Pr_June_Aug)</a:t>
            </a:r>
            <a:endParaRPr/>
          </a:p>
        </p:txBody>
      </p:sp>
      <p:sp>
        <p:nvSpPr>
          <p:cNvPr id="673" name="Google Shape;673;p7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AIC vs P-values</a:t>
            </a:r>
            <a:endParaRPr/>
          </a:p>
        </p:txBody>
      </p:sp>
      <p:sp>
        <p:nvSpPr>
          <p:cNvPr id="679" name="Google Shape;679;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In general, should I use P-values or AIC? Do they give the same answer?</a:t>
            </a:r>
            <a:endParaRPr/>
          </a:p>
          <a:p>
            <a:pPr indent="-228600" lvl="1" marL="685800" rtl="0" algn="l">
              <a:lnSpc>
                <a:spcPct val="90000"/>
              </a:lnSpc>
              <a:spcBef>
                <a:spcPts val="500"/>
              </a:spcBef>
              <a:spcAft>
                <a:spcPts val="0"/>
              </a:spcAft>
              <a:buClr>
                <a:schemeClr val="dk1"/>
              </a:buClr>
              <a:buSzPct val="100000"/>
              <a:buChar char="•"/>
            </a:pPr>
            <a:r>
              <a:rPr b="1" lang="en-US"/>
              <a:t>No! Try this:</a:t>
            </a:r>
            <a:endParaRPr/>
          </a:p>
          <a:p>
            <a:pPr indent="0" lvl="0" marL="0" rtl="0" algn="l">
              <a:lnSpc>
                <a:spcPct val="90000"/>
              </a:lnSpc>
              <a:spcBef>
                <a:spcPts val="1000"/>
              </a:spcBef>
              <a:spcAft>
                <a:spcPts val="0"/>
              </a:spcAft>
              <a:buClr>
                <a:schemeClr val="dk1"/>
              </a:buClr>
              <a:buSzPct val="100000"/>
              <a:buNone/>
            </a:pPr>
            <a:r>
              <a:rPr b="1" lang="en-US"/>
              <a:t>set.seed(5);x1=rnorm(20);y=x1+2.8*rnorm(20)</a:t>
            </a:r>
            <a:endParaRPr/>
          </a:p>
          <a:p>
            <a:pPr indent="0" lvl="0" marL="0" rtl="0" algn="l">
              <a:lnSpc>
                <a:spcPct val="90000"/>
              </a:lnSpc>
              <a:spcBef>
                <a:spcPts val="1000"/>
              </a:spcBef>
              <a:spcAft>
                <a:spcPts val="0"/>
              </a:spcAft>
              <a:buClr>
                <a:schemeClr val="dk1"/>
              </a:buClr>
              <a:buSzPct val="100000"/>
              <a:buNone/>
            </a:pPr>
            <a:r>
              <a:rPr b="1" lang="en-US"/>
              <a:t>f0=lm(y~1);f1=lm(y~x1);summary(f1)</a:t>
            </a:r>
            <a:endParaRPr/>
          </a:p>
          <a:p>
            <a:pPr indent="0" lvl="0" marL="0" rtl="0" algn="l">
              <a:lnSpc>
                <a:spcPct val="90000"/>
              </a:lnSpc>
              <a:spcBef>
                <a:spcPts val="1000"/>
              </a:spcBef>
              <a:spcAft>
                <a:spcPts val="0"/>
              </a:spcAft>
              <a:buClr>
                <a:schemeClr val="dk1"/>
              </a:buClr>
              <a:buSzPct val="100000"/>
              <a:buNone/>
            </a:pPr>
            <a:r>
              <a:rPr b="1" lang="en-US"/>
              <a:t>AIC(f0,f1)</a:t>
            </a:r>
            <a:endParaRPr/>
          </a:p>
          <a:p>
            <a:pPr indent="-228600" lvl="0" marL="228600" rtl="0" algn="l">
              <a:lnSpc>
                <a:spcPct val="90000"/>
              </a:lnSpc>
              <a:spcBef>
                <a:spcPts val="1000"/>
              </a:spcBef>
              <a:spcAft>
                <a:spcPts val="0"/>
              </a:spcAft>
              <a:buClr>
                <a:schemeClr val="dk1"/>
              </a:buClr>
              <a:buSzPct val="100000"/>
              <a:buChar char="•"/>
            </a:pPr>
            <a:r>
              <a:rPr b="1" lang="en-US"/>
              <a:t>Q20a: What is the P-value for x1? Is it significant (&lt;0.05)? Is it close?</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0.18. No!</a:t>
            </a:r>
            <a:endParaRPr/>
          </a:p>
          <a:p>
            <a:pPr indent="-228600" lvl="0" marL="228600" rtl="0" algn="l">
              <a:lnSpc>
                <a:spcPct val="90000"/>
              </a:lnSpc>
              <a:spcBef>
                <a:spcPts val="1000"/>
              </a:spcBef>
              <a:spcAft>
                <a:spcPts val="0"/>
              </a:spcAft>
              <a:buClr>
                <a:schemeClr val="dk1"/>
              </a:buClr>
              <a:buSzPct val="100000"/>
              <a:buChar char="•"/>
            </a:pPr>
            <a:r>
              <a:rPr b="1" lang="en-US"/>
              <a:t>Q20b: Which model </a:t>
            </a:r>
            <a:r>
              <a:rPr b="1" lang="en-US" u="sng"/>
              <a:t>has more support</a:t>
            </a:r>
            <a:r>
              <a:rPr b="1" lang="en-US"/>
              <a:t>*? The null model (f0) or the model with x1 (f1)?</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f1 w/ the predictor x1 in the model!</a:t>
            </a:r>
            <a:endParaRPr b="1"/>
          </a:p>
          <a:p>
            <a:pPr indent="-228600" lvl="0" marL="228600" rtl="0" algn="l">
              <a:lnSpc>
                <a:spcPct val="90000"/>
              </a:lnSpc>
              <a:spcBef>
                <a:spcPts val="1000"/>
              </a:spcBef>
              <a:spcAft>
                <a:spcPts val="0"/>
              </a:spcAft>
              <a:buClr>
                <a:schemeClr val="dk1"/>
              </a:buClr>
              <a:buSzPct val="100000"/>
              <a:buChar char="•"/>
            </a:pPr>
            <a:r>
              <a:rPr b="1" lang="en-US"/>
              <a:t>P-values are (much) more conservative. (In general ΔAIC ≅ P = 0.12-0.18 )</a:t>
            </a:r>
            <a:endParaRPr/>
          </a:p>
        </p:txBody>
      </p:sp>
      <p:sp>
        <p:nvSpPr>
          <p:cNvPr id="680" name="Google Shape;680;p74"/>
          <p:cNvSpPr txBox="1"/>
          <p:nvPr/>
        </p:nvSpPr>
        <p:spPr>
          <a:xfrm>
            <a:off x="882812" y="6474819"/>
            <a:ext cx="108239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*If you use AIC, this is the language you should use, not “significant”</a:t>
            </a:r>
            <a:endParaRPr/>
          </a:p>
        </p:txBody>
      </p:sp>
      <p:sp>
        <p:nvSpPr>
          <p:cNvPr id="681" name="Google Shape;681;p7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Multiple regression, collinearity: what should we do?</a:t>
            </a:r>
            <a:endParaRPr/>
          </a:p>
        </p:txBody>
      </p:sp>
      <p:sp>
        <p:nvSpPr>
          <p:cNvPr id="687" name="Google Shape;687;p7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90000"/>
              </a:lnSpc>
              <a:spcBef>
                <a:spcPts val="0"/>
              </a:spcBef>
              <a:spcAft>
                <a:spcPts val="0"/>
              </a:spcAft>
              <a:buClr>
                <a:schemeClr val="dk1"/>
              </a:buClr>
              <a:buSzPct val="100000"/>
              <a:buNone/>
            </a:pPr>
            <a:r>
              <a:rPr b="1" lang="en-US"/>
              <a:t>This is still a subject of substantial statistical research &amp; you will see papers doing many different things (including stepwise regression, that sometimes sneaks by non-statistically </a:t>
            </a:r>
            <a:r>
              <a:rPr b="1" lang="en-US"/>
              <a:t>savvy</a:t>
            </a:r>
            <a:r>
              <a:rPr b="1" lang="en-US"/>
              <a:t> reviewers!)</a:t>
            </a:r>
            <a:endParaRPr/>
          </a:p>
          <a:p>
            <a:pPr indent="0" lvl="0" marL="0" rtl="0" algn="ctr">
              <a:lnSpc>
                <a:spcPct val="90000"/>
              </a:lnSpc>
              <a:spcBef>
                <a:spcPts val="1000"/>
              </a:spcBef>
              <a:spcAft>
                <a:spcPts val="0"/>
              </a:spcAft>
              <a:buClr>
                <a:schemeClr val="dk1"/>
              </a:buClr>
              <a:buSzPct val="100000"/>
              <a:buNone/>
            </a:pPr>
            <a:r>
              <a:rPr b="1" lang="en-US"/>
              <a:t>There are a few approaches promoted by people much smarter than me</a:t>
            </a:r>
            <a:endParaRPr/>
          </a:p>
        </p:txBody>
      </p:sp>
      <p:sp>
        <p:nvSpPr>
          <p:cNvPr id="688" name="Google Shape;688;p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First, how bad is it to use step-wise (backwards or forwards) regression or AIC to drop variables?</a:t>
            </a:r>
            <a:endParaRPr/>
          </a:p>
        </p:txBody>
      </p:sp>
      <p:sp>
        <p:nvSpPr>
          <p:cNvPr id="694" name="Google Shape;694;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b="1" lang="en-US"/>
              <a:t>It depends! </a:t>
            </a:r>
            <a:endParaRPr/>
          </a:p>
          <a:p>
            <a:pPr indent="-228600" lvl="0" marL="228600" rtl="0" algn="l">
              <a:lnSpc>
                <a:spcPct val="90000"/>
              </a:lnSpc>
              <a:spcBef>
                <a:spcPts val="1000"/>
              </a:spcBef>
              <a:spcAft>
                <a:spcPts val="0"/>
              </a:spcAft>
              <a:buClr>
                <a:schemeClr val="dk1"/>
              </a:buClr>
              <a:buSzPct val="100000"/>
              <a:buChar char="•"/>
            </a:pPr>
            <a:r>
              <a:rPr b="1" lang="en-US"/>
              <a:t>The stronger the correlations among predictors (e.g. x1 and x2) and the weaker the correlations between the predictors and the response (y), the larger the bad effects of dropping variables. </a:t>
            </a:r>
            <a:endParaRPr/>
          </a:p>
          <a:p>
            <a:pPr indent="-228600" lvl="0" marL="228600" rtl="0" algn="l">
              <a:lnSpc>
                <a:spcPct val="90000"/>
              </a:lnSpc>
              <a:spcBef>
                <a:spcPts val="1000"/>
              </a:spcBef>
              <a:spcAft>
                <a:spcPts val="0"/>
              </a:spcAft>
              <a:buClr>
                <a:schemeClr val="dk1"/>
              </a:buClr>
              <a:buSzPct val="100000"/>
              <a:buChar char="•"/>
            </a:pPr>
            <a:r>
              <a:rPr b="1" lang="en-US"/>
              <a:t>In addition, the closer the predictors are to statistical thresholds (e.g. P = 0.05) the larger the chance of mistakenly excluding a variable</a:t>
            </a:r>
            <a:endParaRPr/>
          </a:p>
          <a:p>
            <a:pPr indent="-228600" lvl="0" marL="228600" rtl="0" algn="l">
              <a:lnSpc>
                <a:spcPct val="90000"/>
              </a:lnSpc>
              <a:spcBef>
                <a:spcPts val="1000"/>
              </a:spcBef>
              <a:spcAft>
                <a:spcPts val="0"/>
              </a:spcAft>
              <a:buClr>
                <a:schemeClr val="dk1"/>
              </a:buClr>
              <a:buSzPct val="100000"/>
              <a:buChar char="•"/>
            </a:pPr>
            <a:r>
              <a:rPr b="1" lang="en-US"/>
              <a:t>But the bad effects (biased slopes, incorrect P-values) are present whenever the correlation among predictors is &gt;0 (which is always! with observational data)</a:t>
            </a:r>
            <a:endParaRPr/>
          </a:p>
          <a:p>
            <a:pPr indent="-228600" lvl="0" marL="228600" rtl="0" algn="l">
              <a:lnSpc>
                <a:spcPct val="90000"/>
              </a:lnSpc>
              <a:spcBef>
                <a:spcPts val="1000"/>
              </a:spcBef>
              <a:spcAft>
                <a:spcPts val="0"/>
              </a:spcAft>
              <a:buClr>
                <a:schemeClr val="dk1"/>
              </a:buClr>
              <a:buSzPct val="100000"/>
              <a:buChar char="•"/>
            </a:pPr>
            <a:r>
              <a:rPr b="1" lang="en-US"/>
              <a:t>And, you now know why rules of thumb (e.g. correlations r</a:t>
            </a:r>
            <a:r>
              <a:rPr b="1" baseline="-25000" lang="en-US"/>
              <a:t>x1x2</a:t>
            </a:r>
            <a:r>
              <a:rPr b="1" lang="en-US"/>
              <a:t>&lt;0.7 or 0.5; VIF &lt;10 or 5 or 4) are dumb and will mislead you and the reader of your paper! We saw examples where collinearity was an issue despite VIF&lt;1.2, and r&lt;0.4!</a:t>
            </a:r>
            <a:endParaRPr/>
          </a:p>
          <a:p>
            <a:pPr indent="-228600" lvl="0" marL="228600" rtl="0" algn="l">
              <a:lnSpc>
                <a:spcPct val="90000"/>
              </a:lnSpc>
              <a:spcBef>
                <a:spcPts val="1000"/>
              </a:spcBef>
              <a:spcAft>
                <a:spcPts val="0"/>
              </a:spcAft>
              <a:buClr>
                <a:schemeClr val="dk1"/>
              </a:buClr>
              <a:buSzPct val="100000"/>
              <a:buChar char="•"/>
            </a:pPr>
            <a:r>
              <a:rPr b="1" lang="en-US"/>
              <a:t>What should we do instead?</a:t>
            </a:r>
            <a:endParaRPr/>
          </a:p>
        </p:txBody>
      </p:sp>
      <p:sp>
        <p:nvSpPr>
          <p:cNvPr id="695" name="Google Shape;695;p7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 regression, collinearity: what to do</a:t>
            </a:r>
            <a:endParaRPr/>
          </a:p>
        </p:txBody>
      </p:sp>
      <p:sp>
        <p:nvSpPr>
          <p:cNvPr id="701" name="Google Shape;701;p77"/>
          <p:cNvSpPr txBox="1"/>
          <p:nvPr>
            <p:ph idx="1" type="body"/>
          </p:nvPr>
        </p:nvSpPr>
        <p:spPr>
          <a:xfrm>
            <a:off x="838200" y="1687678"/>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b="1" lang="en-US"/>
              <a:t>1. Andrew Gelman, Ben Bolker*, others: </a:t>
            </a:r>
            <a:r>
              <a:rPr b="1" lang="en-US" u="sng"/>
              <a:t>Report full model</a:t>
            </a:r>
            <a:r>
              <a:rPr b="1" lang="en-US"/>
              <a:t>: there are no true zeros for coefficients – if you put a predictor in the model, don’t take it out</a:t>
            </a:r>
            <a:endParaRPr/>
          </a:p>
          <a:p>
            <a:pPr indent="-228600" lvl="1" marL="685800" rtl="0" algn="l">
              <a:lnSpc>
                <a:spcPct val="90000"/>
              </a:lnSpc>
              <a:spcBef>
                <a:spcPts val="500"/>
              </a:spcBef>
              <a:spcAft>
                <a:spcPts val="0"/>
              </a:spcAft>
              <a:buClr>
                <a:schemeClr val="dk1"/>
              </a:buClr>
              <a:buSzPct val="100000"/>
              <a:buChar char="•"/>
            </a:pPr>
            <a:r>
              <a:rPr b="1" lang="en-US"/>
              <a:t>More on this on the next slide</a:t>
            </a:r>
            <a:endParaRPr/>
          </a:p>
          <a:p>
            <a:pPr indent="-228600" lvl="0" marL="228600" rtl="0" algn="l">
              <a:lnSpc>
                <a:spcPct val="90000"/>
              </a:lnSpc>
              <a:spcBef>
                <a:spcPts val="1000"/>
              </a:spcBef>
              <a:spcAft>
                <a:spcPts val="0"/>
              </a:spcAft>
              <a:buClr>
                <a:schemeClr val="dk1"/>
              </a:buClr>
              <a:buSzPct val="100000"/>
              <a:buChar char="•"/>
            </a:pPr>
            <a:r>
              <a:rPr b="1" lang="en-US"/>
              <a:t>2. Use AIC to identify the best model(s) and report all models with any appreciable weight (e.g. &gt;1%), and use a combination of model-weight averaged models for coefficients &amp; predictions</a:t>
            </a:r>
            <a:endParaRPr/>
          </a:p>
          <a:p>
            <a:pPr indent="-228600" lvl="1" marL="685800" rtl="0" algn="l">
              <a:lnSpc>
                <a:spcPct val="90000"/>
              </a:lnSpc>
              <a:spcBef>
                <a:spcPts val="500"/>
              </a:spcBef>
              <a:spcAft>
                <a:spcPts val="0"/>
              </a:spcAft>
              <a:buClr>
                <a:schemeClr val="dk1"/>
              </a:buClr>
              <a:buSzPct val="100000"/>
              <a:buChar char="•"/>
            </a:pPr>
            <a:r>
              <a:rPr b="1" lang="en-US"/>
              <a:t>We just covered this!</a:t>
            </a:r>
            <a:endParaRPr/>
          </a:p>
          <a:p>
            <a:pPr indent="-228600" lvl="0" marL="228600" rtl="0" algn="l">
              <a:lnSpc>
                <a:spcPct val="90000"/>
              </a:lnSpc>
              <a:spcBef>
                <a:spcPts val="1000"/>
              </a:spcBef>
              <a:spcAft>
                <a:spcPts val="0"/>
              </a:spcAft>
              <a:buClr>
                <a:schemeClr val="dk1"/>
              </a:buClr>
              <a:buSzPct val="100000"/>
              <a:buChar char="•"/>
            </a:pPr>
            <a:r>
              <a:rPr b="1" lang="en-US"/>
              <a:t>3. Penalized regression: e.g. lasso regression** (this reduces regression coefficients to minimize prediction error, which can make some 0); note that goal is to minimize prediction error NOT to understand the biology that created the data</a:t>
            </a:r>
            <a:endParaRPr/>
          </a:p>
          <a:p>
            <a:pPr indent="-228600" lvl="1" marL="685800" rtl="0" algn="l">
              <a:lnSpc>
                <a:spcPct val="90000"/>
              </a:lnSpc>
              <a:spcBef>
                <a:spcPts val="500"/>
              </a:spcBef>
              <a:spcAft>
                <a:spcPts val="0"/>
              </a:spcAft>
              <a:buClr>
                <a:schemeClr val="dk1"/>
              </a:buClr>
              <a:buSzPct val="100000"/>
              <a:buChar char="•"/>
            </a:pPr>
            <a:r>
              <a:rPr b="1" lang="en-US"/>
              <a:t>I don’t see this used much in Ecology and Evolution; I think it’s because it involves selecting a penalty for the analysis and doing so properly requires out of sample validation that most people don’t do (but should!)</a:t>
            </a:r>
            <a:endParaRPr/>
          </a:p>
        </p:txBody>
      </p:sp>
      <p:sp>
        <p:nvSpPr>
          <p:cNvPr id="702" name="Google Shape;702;p77"/>
          <p:cNvSpPr txBox="1"/>
          <p:nvPr/>
        </p:nvSpPr>
        <p:spPr>
          <a:xfrm>
            <a:off x="66787" y="6015304"/>
            <a:ext cx="11588843"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*https://raw.githubusercontent.com/bbolker/discretization/master/discrete.pdf</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**For problems with many many predictors, Gelman likes lasso: </a:t>
            </a:r>
            <a:r>
              <a:rPr b="1" lang="en-US" sz="1600" u="sng">
                <a:solidFill>
                  <a:schemeClr val="dk1"/>
                </a:solidFill>
                <a:latin typeface="Calibri"/>
                <a:ea typeface="Calibri"/>
                <a:cs typeface="Calibri"/>
                <a:sym typeface="Calibri"/>
                <a:hlinkClick r:id="rId3">
                  <a:extLst>
                    <a:ext uri="{A12FA001-AC4F-418D-AE19-62706E023703}">
                      <ahyp:hlinkClr val="tx"/>
                    </a:ext>
                  </a:extLst>
                </a:hlinkClick>
              </a:rPr>
              <a:t>https://statmodeling.stat.columbia.edu/2013/03/18/tibshirani-announces-new-research-result-a-significance-test-for-the-lasso/</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p:txBody>
      </p:sp>
      <p:sp>
        <p:nvSpPr>
          <p:cNvPr id="703" name="Google Shape;703;p7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8"/>
          <p:cNvSpPr txBox="1"/>
          <p:nvPr>
            <p:ph type="title"/>
          </p:nvPr>
        </p:nvSpPr>
        <p:spPr>
          <a:xfrm>
            <a:off x="838200" y="365125"/>
            <a:ext cx="1006365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Report the full model: No true zeros</a:t>
            </a:r>
            <a:endParaRPr/>
          </a:p>
        </p:txBody>
      </p:sp>
      <p:sp>
        <p:nvSpPr>
          <p:cNvPr id="709" name="Google Shape;709;p78"/>
          <p:cNvSpPr txBox="1"/>
          <p:nvPr>
            <p:ph idx="1" type="body"/>
          </p:nvPr>
        </p:nvSpPr>
        <p:spPr>
          <a:xfrm>
            <a:off x="838200" y="1825624"/>
            <a:ext cx="10394731" cy="480080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sz="3200"/>
              <a:t>1. Andrew Gelman: there are no </a:t>
            </a:r>
            <a:r>
              <a:rPr b="1" lang="en-US" sz="3200" u="sng"/>
              <a:t>true zeros</a:t>
            </a:r>
            <a:r>
              <a:rPr b="1" lang="en-US" sz="3200"/>
              <a:t> for coefficients that you have good reason to think could influence your response; some may be hard to estimate, but aren’t 0!</a:t>
            </a:r>
            <a:endParaRPr/>
          </a:p>
          <a:p>
            <a:pPr indent="-228600" lvl="0" marL="228600" rtl="0" algn="l">
              <a:lnSpc>
                <a:spcPct val="90000"/>
              </a:lnSpc>
              <a:spcBef>
                <a:spcPts val="1000"/>
              </a:spcBef>
              <a:spcAft>
                <a:spcPts val="0"/>
              </a:spcAft>
              <a:buClr>
                <a:schemeClr val="dk1"/>
              </a:buClr>
              <a:buSzPct val="100000"/>
              <a:buChar char="•"/>
            </a:pPr>
            <a:r>
              <a:rPr b="1" lang="en-US" sz="3200"/>
              <a:t>Thus: if you put a predictor in the model, don’t take it out of the model you show in paper/talks!</a:t>
            </a:r>
            <a:endParaRPr/>
          </a:p>
          <a:p>
            <a:pPr indent="-228600" lvl="1" marL="685800" rtl="0" algn="l">
              <a:lnSpc>
                <a:spcPct val="90000"/>
              </a:lnSpc>
              <a:spcBef>
                <a:spcPts val="500"/>
              </a:spcBef>
              <a:spcAft>
                <a:spcPts val="0"/>
              </a:spcAft>
              <a:buClr>
                <a:schemeClr val="dk1"/>
              </a:buClr>
              <a:buSzPct val="100000"/>
              <a:buChar char="•"/>
            </a:pPr>
            <a:r>
              <a:rPr b="1" lang="en-US" sz="2800"/>
              <a:t>However: You </a:t>
            </a:r>
            <a:r>
              <a:rPr b="1" lang="en-US" sz="2800" u="sng"/>
              <a:t>can and should</a:t>
            </a:r>
            <a:r>
              <a:rPr b="1" lang="en-US" sz="2800"/>
              <a:t> plot correlations among predictors and run models w/ and w/out variables to understand how variables are affecting each other and use this to interpret the “full model” with all predictors accordingly. See leg length example on </a:t>
            </a:r>
            <a:r>
              <a:rPr b="1" lang="en-US" sz="2800"/>
              <a:t>next slide!</a:t>
            </a:r>
            <a:endParaRPr/>
          </a:p>
          <a:p>
            <a:pPr indent="-228600" lvl="1" marL="685800" rtl="0" algn="l">
              <a:lnSpc>
                <a:spcPct val="90000"/>
              </a:lnSpc>
              <a:spcBef>
                <a:spcPts val="500"/>
              </a:spcBef>
              <a:spcAft>
                <a:spcPts val="0"/>
              </a:spcAft>
              <a:buClr>
                <a:schemeClr val="dk1"/>
              </a:buClr>
              <a:buSzPct val="100000"/>
              <a:buChar char="•"/>
            </a:pPr>
            <a:r>
              <a:rPr b="1" lang="en-US" sz="2800"/>
              <a:t>Specifically, it will often be necessary to indicate that you can’t determine the full individual contributions of correlated variables</a:t>
            </a:r>
            <a:endParaRPr/>
          </a:p>
          <a:p>
            <a:pPr indent="-228600" lvl="0" marL="228600" rtl="0" algn="l">
              <a:lnSpc>
                <a:spcPct val="90000"/>
              </a:lnSpc>
              <a:spcBef>
                <a:spcPts val="1000"/>
              </a:spcBef>
              <a:spcAft>
                <a:spcPts val="0"/>
              </a:spcAft>
              <a:buClr>
                <a:schemeClr val="dk1"/>
              </a:buClr>
              <a:buSzPct val="100000"/>
              <a:buChar char="•"/>
            </a:pPr>
            <a:r>
              <a:rPr b="1" lang="en-US" sz="3200"/>
              <a:t>Let’s see how this would work with our previous example…</a:t>
            </a:r>
            <a:endParaRPr/>
          </a:p>
        </p:txBody>
      </p:sp>
      <p:sp>
        <p:nvSpPr>
          <p:cNvPr id="710" name="Google Shape;710;p7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9"/>
          <p:cNvSpPr txBox="1"/>
          <p:nvPr>
            <p:ph type="title"/>
          </p:nvPr>
        </p:nvSpPr>
        <p:spPr>
          <a:xfrm>
            <a:off x="838200" y="365125"/>
            <a:ext cx="594775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No true zeros: </a:t>
            </a:r>
            <a:br>
              <a:rPr b="1" lang="en-US"/>
            </a:br>
            <a:r>
              <a:rPr b="1" lang="en-US"/>
              <a:t>Show the full model</a:t>
            </a:r>
            <a:endParaRPr/>
          </a:p>
        </p:txBody>
      </p:sp>
      <p:sp>
        <p:nvSpPr>
          <p:cNvPr id="716" name="Google Shape;716;p79"/>
          <p:cNvSpPr txBox="1"/>
          <p:nvPr>
            <p:ph idx="1" type="body"/>
          </p:nvPr>
        </p:nvSpPr>
        <p:spPr>
          <a:xfrm>
            <a:off x="838200" y="1825624"/>
            <a:ext cx="5621977" cy="4800803"/>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b="1" lang="en-US"/>
              <a:t>In our leg length-height example, we would report the full model with both RL &amp; LL (top). Note the R</a:t>
            </a:r>
            <a:r>
              <a:rPr b="1" baseline="30000" lang="en-US"/>
              <a:t>2</a:t>
            </a:r>
            <a:r>
              <a:rPr b="1" lang="en-US"/>
              <a:t> and whole model P-value despite neither variable being significant! It’s a good model!</a:t>
            </a:r>
            <a:endParaRPr/>
          </a:p>
          <a:p>
            <a:pPr indent="-228600" lvl="0" marL="228600" rtl="0" algn="l">
              <a:lnSpc>
                <a:spcPct val="90000"/>
              </a:lnSpc>
              <a:spcBef>
                <a:spcPts val="1000"/>
              </a:spcBef>
              <a:spcAft>
                <a:spcPts val="0"/>
              </a:spcAft>
              <a:buClr>
                <a:schemeClr val="dk1"/>
              </a:buClr>
              <a:buSzPct val="100000"/>
              <a:buChar char="•"/>
            </a:pPr>
            <a:r>
              <a:rPr b="1" lang="en-US"/>
              <a:t>We’d </a:t>
            </a:r>
            <a:r>
              <a:rPr b="1" lang="en-US" u="sng"/>
              <a:t>also</a:t>
            </a:r>
            <a:r>
              <a:rPr b="1" lang="en-US"/>
              <a:t> indicate that the 2 variables (RL, LL) were highly correlated (r=0.96!) so a model with either one was nearly as good as both. </a:t>
            </a:r>
            <a:endParaRPr/>
          </a:p>
          <a:p>
            <a:pPr indent="-228600" lvl="0" marL="228600" rtl="0" algn="l">
              <a:lnSpc>
                <a:spcPct val="90000"/>
              </a:lnSpc>
              <a:spcBef>
                <a:spcPts val="1000"/>
              </a:spcBef>
              <a:spcAft>
                <a:spcPts val="0"/>
              </a:spcAft>
              <a:buClr>
                <a:schemeClr val="dk1"/>
              </a:buClr>
              <a:buSzPct val="100000"/>
              <a:buChar char="•"/>
            </a:pPr>
            <a:r>
              <a:rPr b="1" lang="en-US"/>
              <a:t>Critically, we’d indicate that we couldn’t distinguish whether one variable (LL) or the other (RL) or both (LL+RL) was more likely to be causally related to Y because we can’t attribute much unique variation to either variable: “unique” partial correlations 0.20 and 0.23 using</a:t>
            </a:r>
            <a:endParaRPr/>
          </a:p>
          <a:p>
            <a:pPr indent="0" lvl="0" marL="0" rtl="0" algn="l">
              <a:lnSpc>
                <a:spcPct val="90000"/>
              </a:lnSpc>
              <a:spcBef>
                <a:spcPts val="1000"/>
              </a:spcBef>
              <a:spcAft>
                <a:spcPts val="0"/>
              </a:spcAft>
              <a:buClr>
                <a:schemeClr val="dk1"/>
              </a:buClr>
              <a:buSzPct val="100000"/>
              <a:buNone/>
            </a:pPr>
            <a:r>
              <a:rPr b="1" i="1" lang="en-US"/>
              <a:t>ppcor::pcor(cbind(H,RL,LL))</a:t>
            </a:r>
            <a:endParaRPr b="1"/>
          </a:p>
          <a:p>
            <a:pPr indent="-90804" lvl="0" marL="228600" rtl="0" algn="l">
              <a:lnSpc>
                <a:spcPct val="90000"/>
              </a:lnSpc>
              <a:spcBef>
                <a:spcPts val="1000"/>
              </a:spcBef>
              <a:spcAft>
                <a:spcPts val="0"/>
              </a:spcAft>
              <a:buClr>
                <a:schemeClr val="dk1"/>
              </a:buClr>
              <a:buSzPct val="100000"/>
              <a:buNone/>
            </a:pPr>
            <a:r>
              <a:t/>
            </a:r>
            <a:endParaRPr b="1"/>
          </a:p>
        </p:txBody>
      </p:sp>
      <p:pic>
        <p:nvPicPr>
          <p:cNvPr id="717" name="Google Shape;717;p79"/>
          <p:cNvPicPr preferRelativeResize="0"/>
          <p:nvPr/>
        </p:nvPicPr>
        <p:blipFill rotWithShape="1">
          <a:blip r:embed="rId3">
            <a:alphaModFix/>
          </a:blip>
          <a:srcRect b="0" l="0" r="0" t="0"/>
          <a:stretch/>
        </p:blipFill>
        <p:spPr>
          <a:xfrm>
            <a:off x="6732553" y="2636843"/>
            <a:ext cx="5353325" cy="1847945"/>
          </a:xfrm>
          <a:prstGeom prst="rect">
            <a:avLst/>
          </a:prstGeom>
          <a:noFill/>
          <a:ln>
            <a:noFill/>
          </a:ln>
        </p:spPr>
      </p:pic>
      <p:pic>
        <p:nvPicPr>
          <p:cNvPr id="718" name="Google Shape;718;p79"/>
          <p:cNvPicPr preferRelativeResize="0"/>
          <p:nvPr/>
        </p:nvPicPr>
        <p:blipFill rotWithShape="1">
          <a:blip r:embed="rId4">
            <a:alphaModFix/>
          </a:blip>
          <a:srcRect b="0" l="0" r="0" t="0"/>
          <a:stretch/>
        </p:blipFill>
        <p:spPr>
          <a:xfrm>
            <a:off x="6713501" y="4754238"/>
            <a:ext cx="5391427" cy="1828894"/>
          </a:xfrm>
          <a:prstGeom prst="rect">
            <a:avLst/>
          </a:prstGeom>
          <a:noFill/>
          <a:ln>
            <a:noFill/>
          </a:ln>
        </p:spPr>
      </p:pic>
      <p:pic>
        <p:nvPicPr>
          <p:cNvPr id="719" name="Google Shape;719;p79"/>
          <p:cNvPicPr preferRelativeResize="0"/>
          <p:nvPr/>
        </p:nvPicPr>
        <p:blipFill rotWithShape="1">
          <a:blip r:embed="rId5">
            <a:alphaModFix/>
          </a:blip>
          <a:srcRect b="0" l="0" r="0" t="0"/>
          <a:stretch/>
        </p:blipFill>
        <p:spPr>
          <a:xfrm>
            <a:off x="6732553" y="858795"/>
            <a:ext cx="5404128" cy="1663786"/>
          </a:xfrm>
          <a:prstGeom prst="rect">
            <a:avLst/>
          </a:prstGeom>
          <a:noFill/>
          <a:ln>
            <a:noFill/>
          </a:ln>
        </p:spPr>
      </p:pic>
      <p:cxnSp>
        <p:nvCxnSpPr>
          <p:cNvPr id="720" name="Google Shape;720;p79"/>
          <p:cNvCxnSpPr/>
          <p:nvPr/>
        </p:nvCxnSpPr>
        <p:spPr>
          <a:xfrm>
            <a:off x="6791498" y="2586965"/>
            <a:ext cx="5294380" cy="0"/>
          </a:xfrm>
          <a:prstGeom prst="straightConnector1">
            <a:avLst/>
          </a:prstGeom>
          <a:noFill/>
          <a:ln cap="flat" cmpd="sng" w="9525">
            <a:solidFill>
              <a:schemeClr val="accent1"/>
            </a:solidFill>
            <a:prstDash val="solid"/>
            <a:miter lim="800000"/>
            <a:headEnd len="sm" w="sm" type="none"/>
            <a:tailEnd len="sm" w="sm" type="none"/>
          </a:ln>
        </p:spPr>
      </p:cxnSp>
      <p:cxnSp>
        <p:nvCxnSpPr>
          <p:cNvPr id="721" name="Google Shape;721;p79"/>
          <p:cNvCxnSpPr/>
          <p:nvPr/>
        </p:nvCxnSpPr>
        <p:spPr>
          <a:xfrm>
            <a:off x="6785957" y="4626350"/>
            <a:ext cx="5294380" cy="0"/>
          </a:xfrm>
          <a:prstGeom prst="straightConnector1">
            <a:avLst/>
          </a:prstGeom>
          <a:noFill/>
          <a:ln cap="flat" cmpd="sng" w="9525">
            <a:solidFill>
              <a:schemeClr val="accent1"/>
            </a:solidFill>
            <a:prstDash val="solid"/>
            <a:miter lim="800000"/>
            <a:headEnd len="sm" w="sm" type="none"/>
            <a:tailEnd len="sm" w="sm" type="none"/>
          </a:ln>
        </p:spPr>
      </p:cxnSp>
      <p:sp>
        <p:nvSpPr>
          <p:cNvPr id="722" name="Google Shape;722;p79"/>
          <p:cNvSpPr/>
          <p:nvPr/>
        </p:nvSpPr>
        <p:spPr>
          <a:xfrm>
            <a:off x="6718201" y="2129390"/>
            <a:ext cx="2673101" cy="18812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23" name="Google Shape;723;p79"/>
          <p:cNvSpPr/>
          <p:nvPr/>
        </p:nvSpPr>
        <p:spPr>
          <a:xfrm>
            <a:off x="6720830" y="2297553"/>
            <a:ext cx="4957477" cy="2293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24" name="Google Shape;724;p79"/>
          <p:cNvSpPr/>
          <p:nvPr/>
        </p:nvSpPr>
        <p:spPr>
          <a:xfrm>
            <a:off x="6716888" y="4083006"/>
            <a:ext cx="2673101" cy="18812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25" name="Google Shape;725;p79"/>
          <p:cNvSpPr/>
          <p:nvPr/>
        </p:nvSpPr>
        <p:spPr>
          <a:xfrm>
            <a:off x="6735284" y="6190337"/>
            <a:ext cx="2673101" cy="18812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26" name="Google Shape;726;p7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Calibri"/>
              <a:buNone/>
            </a:pPr>
            <a:r>
              <a:rPr b="1" lang="en-US" sz="4800"/>
              <a:t>Ok! Now hopefully you have an idea of the challenges of multiple regression with observational data/correlated predictors!</a:t>
            </a:r>
            <a:endParaRPr/>
          </a:p>
        </p:txBody>
      </p:sp>
      <p:sp>
        <p:nvSpPr>
          <p:cNvPr id="732" name="Google Shape;732;p8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US"/>
              <a:t>Let’s discuss a few more key issues in multiple regression</a:t>
            </a:r>
            <a:endParaRPr/>
          </a:p>
        </p:txBody>
      </p:sp>
      <p:sp>
        <p:nvSpPr>
          <p:cNvPr id="733" name="Google Shape;733;p8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 Multiple regression models with 3+ predictors: which interactions to include?</a:t>
            </a:r>
            <a:endParaRPr/>
          </a:p>
        </p:txBody>
      </p:sp>
      <p:sp>
        <p:nvSpPr>
          <p:cNvPr id="739" name="Google Shape;739;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If you have data from two populations on mosquito size (WingLength) and you want to use temperature, sex, &amp; population as predictors, you could use this model:</a:t>
            </a:r>
            <a:endParaRPr/>
          </a:p>
          <a:p>
            <a:pPr indent="0" lvl="0" marL="0" rtl="0" algn="l">
              <a:lnSpc>
                <a:spcPct val="90000"/>
              </a:lnSpc>
              <a:spcBef>
                <a:spcPts val="1000"/>
              </a:spcBef>
              <a:spcAft>
                <a:spcPts val="0"/>
              </a:spcAft>
              <a:buClr>
                <a:schemeClr val="dk1"/>
              </a:buClr>
              <a:buSzPct val="100000"/>
              <a:buNone/>
            </a:pPr>
            <a:r>
              <a:rPr b="1" i="1" lang="en-US" sz="2600"/>
              <a:t>lm(WingLength ~ Temperature + Sex + Population, data=m)</a:t>
            </a:r>
            <a:endParaRPr/>
          </a:p>
          <a:p>
            <a:pPr indent="-228600" lvl="0" marL="228600" rtl="0" algn="l">
              <a:lnSpc>
                <a:spcPct val="90000"/>
              </a:lnSpc>
              <a:spcBef>
                <a:spcPts val="1000"/>
              </a:spcBef>
              <a:spcAft>
                <a:spcPts val="0"/>
              </a:spcAft>
              <a:buClr>
                <a:schemeClr val="dk1"/>
              </a:buClr>
              <a:buSzPct val="100000"/>
              <a:buChar char="•"/>
            </a:pPr>
            <a:r>
              <a:rPr b="1" lang="en-US"/>
              <a:t>But you might suspect that the effect of temperature differs by sex, so you could use:</a:t>
            </a:r>
            <a:endParaRPr/>
          </a:p>
          <a:p>
            <a:pPr indent="0" lvl="0" marL="0" rtl="0" algn="l">
              <a:lnSpc>
                <a:spcPct val="90000"/>
              </a:lnSpc>
              <a:spcBef>
                <a:spcPts val="1000"/>
              </a:spcBef>
              <a:spcAft>
                <a:spcPts val="0"/>
              </a:spcAft>
              <a:buClr>
                <a:schemeClr val="dk1"/>
              </a:buClr>
              <a:buSzPct val="100000"/>
              <a:buNone/>
            </a:pPr>
            <a:r>
              <a:rPr b="1" i="1" lang="en-US" sz="2600"/>
              <a:t>lm(WingLength ~ Temperature * Sex + Population, data=m)</a:t>
            </a:r>
            <a:endParaRPr/>
          </a:p>
          <a:p>
            <a:pPr indent="-228600" lvl="0" marL="228600" rtl="0" algn="l">
              <a:lnSpc>
                <a:spcPct val="90000"/>
              </a:lnSpc>
              <a:spcBef>
                <a:spcPts val="1000"/>
              </a:spcBef>
              <a:spcAft>
                <a:spcPts val="0"/>
              </a:spcAft>
              <a:buClr>
                <a:schemeClr val="dk1"/>
              </a:buClr>
              <a:buSzPct val="100000"/>
              <a:buChar char="•"/>
            </a:pPr>
            <a:r>
              <a:rPr b="1" lang="en-US"/>
              <a:t>Q21: Is this the same as fitting separate models for each sex?</a:t>
            </a:r>
            <a:endParaRPr/>
          </a:p>
          <a:p>
            <a:pPr indent="0" lvl="0" marL="0" rtl="0" algn="l">
              <a:lnSpc>
                <a:spcPct val="90000"/>
              </a:lnSpc>
              <a:spcBef>
                <a:spcPts val="1000"/>
              </a:spcBef>
              <a:spcAft>
                <a:spcPts val="0"/>
              </a:spcAft>
              <a:buClr>
                <a:schemeClr val="dk1"/>
              </a:buClr>
              <a:buSzPct val="100000"/>
              <a:buNone/>
            </a:pPr>
            <a:r>
              <a:rPr b="1" i="1" lang="en-US" sz="2600"/>
              <a:t>lm(WingLength ~ Temperature + Population, data=m[m$Sex ==“M”,]) </a:t>
            </a:r>
            <a:endParaRPr/>
          </a:p>
          <a:p>
            <a:pPr indent="0" lvl="0" marL="0" rtl="0" algn="l">
              <a:lnSpc>
                <a:spcPct val="90000"/>
              </a:lnSpc>
              <a:spcBef>
                <a:spcPts val="1000"/>
              </a:spcBef>
              <a:spcAft>
                <a:spcPts val="0"/>
              </a:spcAft>
              <a:buClr>
                <a:schemeClr val="dk1"/>
              </a:buClr>
              <a:buSzPct val="100000"/>
              <a:buNone/>
            </a:pPr>
            <a:r>
              <a:rPr b="1" i="1" lang="en-US" sz="2600"/>
              <a:t>lm(WingLength ~ Temperature + Population, data=m[m$Sex ==“F”,]) </a:t>
            </a:r>
            <a:endParaRPr/>
          </a:p>
          <a:p>
            <a:pPr indent="-228600" lvl="0" marL="228600" rtl="0" algn="l">
              <a:lnSpc>
                <a:spcPct val="90000"/>
              </a:lnSpc>
              <a:spcBef>
                <a:spcPts val="1000"/>
              </a:spcBef>
              <a:spcAft>
                <a:spcPts val="0"/>
              </a:spcAft>
              <a:buClr>
                <a:schemeClr val="dk1"/>
              </a:buClr>
              <a:buSzPct val="100000"/>
              <a:buChar char="•"/>
            </a:pPr>
            <a:r>
              <a:rPr b="1" lang="en-US"/>
              <a:t>Q22: How are these two approaches different, if at all?</a:t>
            </a:r>
            <a:endParaRPr/>
          </a:p>
          <a:p>
            <a:pPr indent="-64135" lvl="0" marL="228600" rtl="0" algn="l">
              <a:lnSpc>
                <a:spcPct val="90000"/>
              </a:lnSpc>
              <a:spcBef>
                <a:spcPts val="1000"/>
              </a:spcBef>
              <a:spcAft>
                <a:spcPts val="0"/>
              </a:spcAft>
              <a:buClr>
                <a:schemeClr val="dk1"/>
              </a:buClr>
              <a:buSzPct val="100000"/>
              <a:buNone/>
            </a:pPr>
            <a:r>
              <a:t/>
            </a:r>
            <a:endParaRPr b="1"/>
          </a:p>
          <a:p>
            <a:pPr indent="-64135" lvl="0" marL="228600" rtl="0" algn="l">
              <a:lnSpc>
                <a:spcPct val="90000"/>
              </a:lnSpc>
              <a:spcBef>
                <a:spcPts val="1000"/>
              </a:spcBef>
              <a:spcAft>
                <a:spcPts val="0"/>
              </a:spcAft>
              <a:buClr>
                <a:schemeClr val="dk1"/>
              </a:buClr>
              <a:buSzPct val="100000"/>
              <a:buNone/>
            </a:pPr>
            <a:r>
              <a:t/>
            </a:r>
            <a:endParaRPr b="1"/>
          </a:p>
        </p:txBody>
      </p:sp>
      <p:sp>
        <p:nvSpPr>
          <p:cNvPr id="740" name="Google Shape;740;p8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838200" y="365125"/>
            <a:ext cx="912996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 regression is easy?</a:t>
            </a:r>
            <a:endParaRPr/>
          </a:p>
        </p:txBody>
      </p:sp>
      <p:sp>
        <p:nvSpPr>
          <p:cNvPr id="143" name="Google Shape;143;p19"/>
          <p:cNvSpPr txBox="1"/>
          <p:nvPr>
            <p:ph idx="1" type="body"/>
          </p:nvPr>
        </p:nvSpPr>
        <p:spPr>
          <a:xfrm>
            <a:off x="838200" y="1825625"/>
            <a:ext cx="5929563" cy="4351338"/>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b="1" lang="en-US"/>
              <a:t>I thought you said it was going to be difficult. Why was it so easy?</a:t>
            </a:r>
            <a:endParaRPr/>
          </a:p>
          <a:p>
            <a:pPr indent="-241934" lvl="0" marL="228600" rtl="0" algn="l">
              <a:lnSpc>
                <a:spcPct val="90000"/>
              </a:lnSpc>
              <a:spcBef>
                <a:spcPts val="1000"/>
              </a:spcBef>
              <a:spcAft>
                <a:spcPts val="0"/>
              </a:spcAft>
              <a:buClr>
                <a:schemeClr val="dk1"/>
              </a:buClr>
              <a:buSzPts val="2800"/>
              <a:buChar char="•"/>
            </a:pPr>
            <a:r>
              <a:rPr b="1" lang="en-US"/>
              <a:t>#1 Reason: the two predictors were almost completely uncorrelated (see figure)</a:t>
            </a:r>
            <a:endParaRPr/>
          </a:p>
          <a:p>
            <a:pPr indent="-241934" lvl="0" marL="228600" rtl="0" algn="l">
              <a:lnSpc>
                <a:spcPct val="90000"/>
              </a:lnSpc>
              <a:spcBef>
                <a:spcPts val="1000"/>
              </a:spcBef>
              <a:spcAft>
                <a:spcPts val="0"/>
              </a:spcAft>
              <a:buClr>
                <a:schemeClr val="dk1"/>
              </a:buClr>
              <a:buSzPts val="2800"/>
              <a:buChar char="•"/>
            </a:pPr>
            <a:r>
              <a:rPr b="1" lang="en-US"/>
              <a:t>When predictors are uncorrelated, slopes are unaffected by the presence of other variables </a:t>
            </a:r>
            <a:endParaRPr/>
          </a:p>
          <a:p>
            <a:pPr indent="-241934" lvl="0" marL="228600" rtl="0" algn="l">
              <a:lnSpc>
                <a:spcPct val="90000"/>
              </a:lnSpc>
              <a:spcBef>
                <a:spcPts val="1000"/>
              </a:spcBef>
              <a:spcAft>
                <a:spcPts val="0"/>
              </a:spcAft>
              <a:buClr>
                <a:schemeClr val="dk1"/>
              </a:buClr>
              <a:buSzPts val="2800"/>
              <a:buChar char="•"/>
            </a:pPr>
            <a:r>
              <a:rPr b="1" lang="en-US"/>
              <a:t>The main effect of adding variables is to shrink RSE (and SEs of slopes) if added variables explain more variation than we’d expect by chance</a:t>
            </a:r>
            <a:endParaRPr/>
          </a:p>
        </p:txBody>
      </p:sp>
      <p:pic>
        <p:nvPicPr>
          <p:cNvPr id="144" name="Google Shape;144;p19"/>
          <p:cNvPicPr preferRelativeResize="0"/>
          <p:nvPr/>
        </p:nvPicPr>
        <p:blipFill rotWithShape="1">
          <a:blip r:embed="rId3">
            <a:alphaModFix/>
          </a:blip>
          <a:srcRect b="0" l="0" r="0" t="0"/>
          <a:stretch/>
        </p:blipFill>
        <p:spPr>
          <a:xfrm>
            <a:off x="6940346" y="1825625"/>
            <a:ext cx="5195232" cy="3729789"/>
          </a:xfrm>
          <a:prstGeom prst="rect">
            <a:avLst/>
          </a:prstGeom>
          <a:noFill/>
          <a:ln>
            <a:noFill/>
          </a:ln>
        </p:spPr>
      </p:pic>
      <p:sp>
        <p:nvSpPr>
          <p:cNvPr id="145" name="Google Shape;145;p19"/>
          <p:cNvSpPr txBox="1"/>
          <p:nvPr/>
        </p:nvSpPr>
        <p:spPr>
          <a:xfrm>
            <a:off x="6396295" y="5836331"/>
            <a:ext cx="574357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ggplot(m,aes(y=Temp,x=FemDens))+geom_point(size=3)+theme_few()+</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  theme(axis.title=element_text(size=20),axis.text=element_text(size=20))+</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  labs(x="Female Density",y="Temperature")+ </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  </a:t>
            </a:r>
            <a:r>
              <a:rPr b="1" lang="en-US" sz="1400">
                <a:solidFill>
                  <a:schemeClr val="accent1"/>
                </a:solidFill>
                <a:latin typeface="Calibri"/>
                <a:ea typeface="Calibri"/>
                <a:cs typeface="Calibri"/>
                <a:sym typeface="Calibri"/>
              </a:rPr>
              <a:t>ggpubr</a:t>
            </a:r>
            <a:r>
              <a:rPr b="1" lang="en-US" sz="1400">
                <a:solidFill>
                  <a:schemeClr val="dk1"/>
                </a:solidFill>
                <a:latin typeface="Calibri"/>
                <a:ea typeface="Calibri"/>
                <a:cs typeface="Calibri"/>
                <a:sym typeface="Calibri"/>
              </a:rPr>
              <a:t>::stat_cor(label.x = 31, label.y = 63,size=6)</a:t>
            </a:r>
            <a:endParaRPr/>
          </a:p>
        </p:txBody>
      </p:sp>
      <p:sp>
        <p:nvSpPr>
          <p:cNvPr id="146" name="Google Shape;146;p19"/>
          <p:cNvSpPr txBox="1"/>
          <p:nvPr/>
        </p:nvSpPr>
        <p:spPr>
          <a:xfrm>
            <a:off x="209041" y="6342469"/>
            <a:ext cx="60970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accent1"/>
                </a:solidFill>
                <a:latin typeface="Calibri"/>
                <a:ea typeface="Calibri"/>
                <a:cs typeface="Calibri"/>
                <a:sym typeface="Calibri"/>
              </a:rPr>
              <a:t>I’ve done something new here: I’ve used a function inside a package I haven’t loaded (stat_cor inside the ggpubr package)</a:t>
            </a:r>
            <a:endParaRPr/>
          </a:p>
        </p:txBody>
      </p:sp>
      <p:sp>
        <p:nvSpPr>
          <p:cNvPr id="147" name="Google Shape;147;p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 regression models with 3+ predictors: which interactions to include?</a:t>
            </a:r>
            <a:endParaRPr/>
          </a:p>
        </p:txBody>
      </p:sp>
      <p:sp>
        <p:nvSpPr>
          <p:cNvPr id="746" name="Google Shape;746;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FF0000"/>
              </a:buClr>
              <a:buSzPct val="100000"/>
              <a:buChar char="•"/>
            </a:pPr>
            <a:r>
              <a:rPr b="1" lang="en-US">
                <a:solidFill>
                  <a:srgbClr val="FF0000"/>
                </a:solidFill>
              </a:rPr>
              <a:t>They are very different!</a:t>
            </a:r>
            <a:r>
              <a:rPr b="1" lang="en-US"/>
              <a:t> When you fit 2 different models for Sex:</a:t>
            </a:r>
            <a:endParaRPr/>
          </a:p>
          <a:p>
            <a:pPr indent="0" lvl="0" marL="0" rtl="0" algn="l">
              <a:lnSpc>
                <a:spcPct val="90000"/>
              </a:lnSpc>
              <a:spcBef>
                <a:spcPts val="1000"/>
              </a:spcBef>
              <a:spcAft>
                <a:spcPts val="0"/>
              </a:spcAft>
              <a:buClr>
                <a:schemeClr val="dk1"/>
              </a:buClr>
              <a:buSzPct val="100000"/>
              <a:buNone/>
            </a:pPr>
            <a:r>
              <a:rPr b="1" i="1" lang="en-US"/>
              <a:t>lm(WingLength ~ Temperature + Population, data=m[m$Sex ==“M”,]) </a:t>
            </a:r>
            <a:endParaRPr/>
          </a:p>
          <a:p>
            <a:pPr indent="0" lvl="0" marL="0" rtl="0" algn="l">
              <a:lnSpc>
                <a:spcPct val="90000"/>
              </a:lnSpc>
              <a:spcBef>
                <a:spcPts val="1000"/>
              </a:spcBef>
              <a:spcAft>
                <a:spcPts val="0"/>
              </a:spcAft>
              <a:buClr>
                <a:schemeClr val="dk1"/>
              </a:buClr>
              <a:buSzPct val="100000"/>
              <a:buNone/>
            </a:pPr>
            <a:r>
              <a:rPr b="1" i="1" lang="en-US"/>
              <a:t>lm(WingLength ~ Temperature + Population, data=m[m$Sex ==“F”,]) </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This is similar</a:t>
            </a:r>
            <a:r>
              <a:rPr b="1" baseline="30000" lang="en-US">
                <a:solidFill>
                  <a:srgbClr val="FF0000"/>
                </a:solidFill>
              </a:rPr>
              <a:t>a</a:t>
            </a:r>
            <a:r>
              <a:rPr b="1" lang="en-US">
                <a:solidFill>
                  <a:srgbClr val="FF0000"/>
                </a:solidFill>
              </a:rPr>
              <a:t> to interacting every other predictor with Sex, because you are allowing the coefficients for the other predictors (here, Population) to also differ by Sex. Thus, you are fitting a model like this:</a:t>
            </a:r>
            <a:endParaRPr/>
          </a:p>
          <a:p>
            <a:pPr indent="0" lvl="0" marL="0" rtl="0" algn="l">
              <a:lnSpc>
                <a:spcPct val="90000"/>
              </a:lnSpc>
              <a:spcBef>
                <a:spcPts val="1000"/>
              </a:spcBef>
              <a:spcAft>
                <a:spcPts val="0"/>
              </a:spcAft>
              <a:buClr>
                <a:srgbClr val="FF0000"/>
              </a:buClr>
              <a:buSzPct val="100000"/>
              <a:buNone/>
            </a:pPr>
            <a:r>
              <a:rPr b="1" i="1" lang="en-US" sz="2400">
                <a:solidFill>
                  <a:srgbClr val="FF0000"/>
                </a:solidFill>
              </a:rPr>
              <a:t>g1=lm(WingLength ~ Temperature * Sex + Population * Sex, data=m)</a:t>
            </a:r>
            <a:endParaRPr/>
          </a:p>
          <a:p>
            <a:pPr indent="-228600" lvl="0" marL="228600" rtl="0" algn="l">
              <a:lnSpc>
                <a:spcPct val="90000"/>
              </a:lnSpc>
              <a:spcBef>
                <a:spcPts val="1000"/>
              </a:spcBef>
              <a:spcAft>
                <a:spcPts val="0"/>
              </a:spcAft>
              <a:buClr>
                <a:schemeClr val="dk1"/>
              </a:buClr>
              <a:buSzPct val="100000"/>
              <a:buChar char="•"/>
            </a:pPr>
            <a:r>
              <a:rPr b="1" lang="en-US"/>
              <a:t>You could see if this interaction is needed by comparing the model above to a model without the Sex * Population interaction</a:t>
            </a:r>
            <a:endParaRPr b="1" i="1"/>
          </a:p>
          <a:p>
            <a:pPr indent="0" lvl="0" marL="0" rtl="0" algn="l">
              <a:lnSpc>
                <a:spcPct val="90000"/>
              </a:lnSpc>
              <a:spcBef>
                <a:spcPts val="1000"/>
              </a:spcBef>
              <a:spcAft>
                <a:spcPts val="0"/>
              </a:spcAft>
              <a:buClr>
                <a:schemeClr val="dk1"/>
              </a:buClr>
              <a:buSzPct val="100000"/>
              <a:buNone/>
            </a:pPr>
            <a:r>
              <a:rPr b="1" i="1" lang="en-US" sz="2400"/>
              <a:t>g2=lm(WingLength ~ Temperature * Sex + Population, data=m)</a:t>
            </a:r>
            <a:endParaRPr/>
          </a:p>
          <a:p>
            <a:pPr indent="-228600" lvl="0" marL="228600" rtl="0" algn="l">
              <a:lnSpc>
                <a:spcPct val="90000"/>
              </a:lnSpc>
              <a:spcBef>
                <a:spcPts val="1000"/>
              </a:spcBef>
              <a:spcAft>
                <a:spcPts val="0"/>
              </a:spcAft>
              <a:buClr>
                <a:schemeClr val="dk1"/>
              </a:buClr>
              <a:buSzPct val="100000"/>
              <a:buChar char="•"/>
            </a:pPr>
            <a:r>
              <a:rPr b="1" lang="en-US" sz="2400"/>
              <a:t>by </a:t>
            </a:r>
            <a:r>
              <a:rPr b="1" i="1" lang="en-US" sz="2400"/>
              <a:t>AIC(g1,g2)  </a:t>
            </a:r>
            <a:r>
              <a:rPr b="1" lang="en-US" sz="2400"/>
              <a:t>or using </a:t>
            </a:r>
            <a:r>
              <a:rPr b="1" i="1" lang="en-US" sz="2400"/>
              <a:t>car::Anova(g1,g2)</a:t>
            </a:r>
            <a:endParaRPr/>
          </a:p>
        </p:txBody>
      </p:sp>
      <p:sp>
        <p:nvSpPr>
          <p:cNvPr id="747" name="Google Shape;747;p82"/>
          <p:cNvSpPr txBox="1"/>
          <p:nvPr/>
        </p:nvSpPr>
        <p:spPr>
          <a:xfrm>
            <a:off x="48970" y="6219118"/>
            <a:ext cx="12045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chemeClr val="dk1"/>
                </a:solidFill>
                <a:latin typeface="Calibri"/>
                <a:ea typeface="Calibri"/>
                <a:cs typeface="Calibri"/>
                <a:sym typeface="Calibri"/>
              </a:rPr>
              <a:t>a</a:t>
            </a:r>
            <a:r>
              <a:rPr b="1" lang="en-US" sz="1800">
                <a:solidFill>
                  <a:schemeClr val="dk1"/>
                </a:solidFill>
                <a:latin typeface="Calibri"/>
                <a:ea typeface="Calibri"/>
                <a:cs typeface="Calibri"/>
                <a:sym typeface="Calibri"/>
              </a:rPr>
              <a:t>It’s similar, but not identical because when you split the data into 2 groups by Sex, you are estimating RSE twice, with part of the data each time; when you use an interaction you are using 1 RSE for the SE for all predictors.</a:t>
            </a:r>
            <a:endParaRPr sz="1800">
              <a:solidFill>
                <a:schemeClr val="dk1"/>
              </a:solidFill>
              <a:latin typeface="Calibri"/>
              <a:ea typeface="Calibri"/>
              <a:cs typeface="Calibri"/>
              <a:sym typeface="Calibri"/>
            </a:endParaRPr>
          </a:p>
        </p:txBody>
      </p:sp>
      <p:sp>
        <p:nvSpPr>
          <p:cNvPr id="748" name="Google Shape;748;p8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Which interactions to include? Aren’t we doing stepwise regression?</a:t>
            </a:r>
            <a:endParaRPr/>
          </a:p>
        </p:txBody>
      </p:sp>
      <p:sp>
        <p:nvSpPr>
          <p:cNvPr id="754" name="Google Shape;754;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If the suggestion on the last slide sounded just like backwards stepwise regression, that’s because it was!</a:t>
            </a:r>
            <a:endParaRPr/>
          </a:p>
          <a:p>
            <a:pPr indent="-228600" lvl="0" marL="228600" rtl="0" algn="l">
              <a:lnSpc>
                <a:spcPct val="90000"/>
              </a:lnSpc>
              <a:spcBef>
                <a:spcPts val="1000"/>
              </a:spcBef>
              <a:spcAft>
                <a:spcPts val="0"/>
              </a:spcAft>
              <a:buClr>
                <a:schemeClr val="dk1"/>
              </a:buClr>
              <a:buSzPts val="2800"/>
              <a:buChar char="•"/>
            </a:pPr>
            <a:r>
              <a:rPr b="1" lang="en-US"/>
              <a:t>Why would it be ok to use stepwise regression for interactions but not main effects?</a:t>
            </a:r>
            <a:endParaRPr/>
          </a:p>
          <a:p>
            <a:pPr indent="-228600" lvl="0" marL="228600" rtl="0" algn="l">
              <a:lnSpc>
                <a:spcPct val="90000"/>
              </a:lnSpc>
              <a:spcBef>
                <a:spcPts val="1000"/>
              </a:spcBef>
              <a:spcAft>
                <a:spcPts val="0"/>
              </a:spcAft>
              <a:buClr>
                <a:schemeClr val="dk1"/>
              </a:buClr>
              <a:buSzPts val="2800"/>
              <a:buChar char="•"/>
            </a:pPr>
            <a:r>
              <a:rPr b="1" lang="en-US"/>
              <a:t>Removing an interaction has the same issues as we’ve discussed for removing a predictor, but non-significant interactions are *sometimes* weak enough to exclude without large effects</a:t>
            </a:r>
            <a:endParaRPr/>
          </a:p>
          <a:p>
            <a:pPr indent="-228600" lvl="0" marL="228600" rtl="0" algn="l">
              <a:lnSpc>
                <a:spcPct val="90000"/>
              </a:lnSpc>
              <a:spcBef>
                <a:spcPts val="1000"/>
              </a:spcBef>
              <a:spcAft>
                <a:spcPts val="0"/>
              </a:spcAft>
              <a:buClr>
                <a:schemeClr val="dk1"/>
              </a:buClr>
              <a:buSzPts val="2800"/>
              <a:buChar char="•"/>
            </a:pPr>
            <a:r>
              <a:rPr b="1" lang="en-US"/>
              <a:t>If including/not including the interaction doesn’t change the other coefficients, SE &amp; significance then dropping the interaction is ok -  just report the lack of differences.</a:t>
            </a:r>
            <a:endParaRPr/>
          </a:p>
        </p:txBody>
      </p:sp>
      <p:sp>
        <p:nvSpPr>
          <p:cNvPr id="755" name="Google Shape;755;p8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US" sz="3600"/>
              <a:t>2. Multiple regression: determining the significance of categorical predictors w/ &gt;2 groups &amp; interactions</a:t>
            </a:r>
            <a:endParaRPr/>
          </a:p>
        </p:txBody>
      </p:sp>
      <p:sp>
        <p:nvSpPr>
          <p:cNvPr id="761" name="Google Shape;761;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When you fit a model with a categorical predictor, R picks a reference level which becomes the intercept and then estimates the difference between each other group and the reference level</a:t>
            </a:r>
            <a:endParaRPr/>
          </a:p>
          <a:p>
            <a:pPr indent="-228600" lvl="0" marL="228600" rtl="0" algn="l">
              <a:lnSpc>
                <a:spcPct val="90000"/>
              </a:lnSpc>
              <a:spcBef>
                <a:spcPts val="1000"/>
              </a:spcBef>
              <a:spcAft>
                <a:spcPts val="0"/>
              </a:spcAft>
              <a:buClr>
                <a:schemeClr val="dk1"/>
              </a:buClr>
              <a:buSzPts val="2800"/>
              <a:buChar char="•"/>
            </a:pPr>
            <a:r>
              <a:rPr b="1" lang="en-US"/>
              <a:t>If you have 3+ categories, how do you determine the significance for the whole categorical predictor?</a:t>
            </a:r>
            <a:endParaRPr/>
          </a:p>
          <a:p>
            <a:pPr indent="-228600" lvl="0" marL="228600" rtl="0" algn="l">
              <a:lnSpc>
                <a:spcPct val="90000"/>
              </a:lnSpc>
              <a:spcBef>
                <a:spcPts val="1000"/>
              </a:spcBef>
              <a:spcAft>
                <a:spcPts val="0"/>
              </a:spcAft>
              <a:buClr>
                <a:schemeClr val="dk1"/>
              </a:buClr>
              <a:buSzPts val="2800"/>
              <a:buChar char="•"/>
            </a:pPr>
            <a:r>
              <a:rPr b="1" lang="en-US"/>
              <a:t>Similarly, if you fit a model with an interaction, how do you determine if the interaction is significant?</a:t>
            </a:r>
            <a:endParaRPr/>
          </a:p>
          <a:p>
            <a:pPr indent="-228600" lvl="0" marL="228600" rtl="0" algn="l">
              <a:lnSpc>
                <a:spcPct val="90000"/>
              </a:lnSpc>
              <a:spcBef>
                <a:spcPts val="1000"/>
              </a:spcBef>
              <a:spcAft>
                <a:spcPts val="0"/>
              </a:spcAft>
              <a:buClr>
                <a:schemeClr val="dk1"/>
              </a:buClr>
              <a:buSzPts val="2800"/>
              <a:buChar char="•"/>
            </a:pPr>
            <a:r>
              <a:rPr b="1" lang="en-US"/>
              <a:t>An abbreviated example…</a:t>
            </a:r>
            <a:endParaRPr/>
          </a:p>
        </p:txBody>
      </p:sp>
      <p:sp>
        <p:nvSpPr>
          <p:cNvPr id="762" name="Google Shape;762;p8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85"/>
          <p:cNvSpPr txBox="1"/>
          <p:nvPr>
            <p:ph type="title"/>
          </p:nvPr>
        </p:nvSpPr>
        <p:spPr>
          <a:xfrm>
            <a:off x="838199" y="-31955"/>
            <a:ext cx="846221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Example: the effect of temperature on fungal loads on bats</a:t>
            </a:r>
            <a:endParaRPr/>
          </a:p>
        </p:txBody>
      </p:sp>
      <p:sp>
        <p:nvSpPr>
          <p:cNvPr id="768" name="Google Shape;768;p85"/>
          <p:cNvSpPr txBox="1"/>
          <p:nvPr>
            <p:ph idx="1" type="body"/>
          </p:nvPr>
        </p:nvSpPr>
        <p:spPr>
          <a:xfrm>
            <a:off x="838200" y="1181897"/>
            <a:ext cx="833587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A new fungal disease is killing bats in N America (white-nose syndrome)</a:t>
            </a:r>
            <a:endParaRPr/>
          </a:p>
          <a:p>
            <a:pPr indent="-228600" lvl="0" marL="228600" rtl="0" algn="l">
              <a:lnSpc>
                <a:spcPct val="90000"/>
              </a:lnSpc>
              <a:spcBef>
                <a:spcPts val="1000"/>
              </a:spcBef>
              <a:spcAft>
                <a:spcPts val="0"/>
              </a:spcAft>
              <a:buClr>
                <a:schemeClr val="dk1"/>
              </a:buClr>
              <a:buSzPts val="2800"/>
              <a:buChar char="•"/>
            </a:pPr>
            <a:r>
              <a:rPr b="1" lang="en-US"/>
              <a:t>Do fungal growth rates increase with temperature?</a:t>
            </a:r>
            <a:endParaRPr/>
          </a:p>
          <a:p>
            <a:pPr indent="-228600" lvl="0" marL="228600" rtl="0" algn="l">
              <a:lnSpc>
                <a:spcPct val="90000"/>
              </a:lnSpc>
              <a:spcBef>
                <a:spcPts val="1000"/>
              </a:spcBef>
              <a:spcAft>
                <a:spcPts val="0"/>
              </a:spcAft>
              <a:buClr>
                <a:schemeClr val="dk1"/>
              </a:buClr>
              <a:buSzPts val="2800"/>
              <a:buChar char="•"/>
            </a:pPr>
            <a:r>
              <a:rPr b="1" lang="en-US"/>
              <a:t>We quantified the amount of fungus on 4 bat species, and roosting temperature</a:t>
            </a:r>
            <a:endParaRPr/>
          </a:p>
          <a:p>
            <a:pPr indent="0" lvl="0" marL="0" rtl="0" algn="l">
              <a:lnSpc>
                <a:spcPct val="90000"/>
              </a:lnSpc>
              <a:spcBef>
                <a:spcPts val="1000"/>
              </a:spcBef>
              <a:spcAft>
                <a:spcPts val="0"/>
              </a:spcAft>
              <a:buClr>
                <a:schemeClr val="dk1"/>
              </a:buClr>
              <a:buSzPts val="2200"/>
              <a:buNone/>
            </a:pPr>
            <a:r>
              <a:rPr b="1" i="1" lang="en-US" sz="2200"/>
              <a:t>m=read.csv("BatFungalLoads.csv") #read data file</a:t>
            </a:r>
            <a:endParaRPr b="1" i="1" sz="2200"/>
          </a:p>
          <a:p>
            <a:pPr indent="0" lvl="0" marL="0" rtl="0" algn="l">
              <a:lnSpc>
                <a:spcPct val="90000"/>
              </a:lnSpc>
              <a:spcBef>
                <a:spcPts val="1000"/>
              </a:spcBef>
              <a:spcAft>
                <a:spcPts val="0"/>
              </a:spcAft>
              <a:buClr>
                <a:schemeClr val="dk1"/>
              </a:buClr>
              <a:buSzPts val="2200"/>
              <a:buNone/>
            </a:pPr>
            <a:r>
              <a:rPr b="1" i="1" lang="en-US" sz="2200"/>
              <a:t>head(m)</a:t>
            </a:r>
            <a:endParaRPr b="1" i="1" sz="2200"/>
          </a:p>
        </p:txBody>
      </p:sp>
      <p:pic>
        <p:nvPicPr>
          <p:cNvPr id="769" name="Google Shape;769;p85"/>
          <p:cNvPicPr preferRelativeResize="0"/>
          <p:nvPr/>
        </p:nvPicPr>
        <p:blipFill rotWithShape="1">
          <a:blip r:embed="rId3">
            <a:alphaModFix/>
          </a:blip>
          <a:srcRect b="0" l="0" r="0" t="0"/>
          <a:stretch/>
        </p:blipFill>
        <p:spPr>
          <a:xfrm>
            <a:off x="9508585" y="3429000"/>
            <a:ext cx="2683415" cy="3344858"/>
          </a:xfrm>
          <a:prstGeom prst="rect">
            <a:avLst/>
          </a:prstGeom>
          <a:noFill/>
          <a:ln>
            <a:noFill/>
          </a:ln>
        </p:spPr>
      </p:pic>
      <p:pic>
        <p:nvPicPr>
          <p:cNvPr id="770" name="Google Shape;770;p85"/>
          <p:cNvPicPr preferRelativeResize="0"/>
          <p:nvPr/>
        </p:nvPicPr>
        <p:blipFill rotWithShape="1">
          <a:blip r:embed="rId4">
            <a:alphaModFix/>
          </a:blip>
          <a:srcRect b="0" l="0" r="0" t="0"/>
          <a:stretch/>
        </p:blipFill>
        <p:spPr>
          <a:xfrm>
            <a:off x="9496163" y="1893030"/>
            <a:ext cx="2690824" cy="1770585"/>
          </a:xfrm>
          <a:prstGeom prst="rect">
            <a:avLst/>
          </a:prstGeom>
          <a:noFill/>
          <a:ln>
            <a:noFill/>
          </a:ln>
        </p:spPr>
      </p:pic>
      <p:pic>
        <p:nvPicPr>
          <p:cNvPr id="771" name="Google Shape;771;p85"/>
          <p:cNvPicPr preferRelativeResize="0"/>
          <p:nvPr/>
        </p:nvPicPr>
        <p:blipFill rotWithShape="1">
          <a:blip r:embed="rId5">
            <a:alphaModFix/>
          </a:blip>
          <a:srcRect b="0" l="0" r="0" t="0"/>
          <a:stretch/>
        </p:blipFill>
        <p:spPr>
          <a:xfrm>
            <a:off x="879026" y="5600701"/>
            <a:ext cx="7422139" cy="1173158"/>
          </a:xfrm>
          <a:prstGeom prst="rect">
            <a:avLst/>
          </a:prstGeom>
          <a:noFill/>
          <a:ln>
            <a:noFill/>
          </a:ln>
        </p:spPr>
      </p:pic>
      <p:sp>
        <p:nvSpPr>
          <p:cNvPr id="772" name="Google Shape;772;p85"/>
          <p:cNvSpPr/>
          <p:nvPr/>
        </p:nvSpPr>
        <p:spPr>
          <a:xfrm>
            <a:off x="6677526" y="5600701"/>
            <a:ext cx="848227" cy="125729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73" name="Google Shape;773;p85"/>
          <p:cNvSpPr/>
          <p:nvPr/>
        </p:nvSpPr>
        <p:spPr>
          <a:xfrm>
            <a:off x="3615490" y="5626771"/>
            <a:ext cx="946480" cy="114708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descr="A picture containing animal, bat, dog, large&#10;&#10;Description automatically generated" id="774" name="Google Shape;774;p85"/>
          <p:cNvPicPr preferRelativeResize="0"/>
          <p:nvPr/>
        </p:nvPicPr>
        <p:blipFill rotWithShape="1">
          <a:blip r:embed="rId6">
            <a:alphaModFix/>
          </a:blip>
          <a:srcRect b="0" l="0" r="0" t="0"/>
          <a:stretch/>
        </p:blipFill>
        <p:spPr>
          <a:xfrm>
            <a:off x="9496163" y="375356"/>
            <a:ext cx="2695837" cy="1517656"/>
          </a:xfrm>
          <a:prstGeom prst="rect">
            <a:avLst/>
          </a:prstGeom>
          <a:noFill/>
          <a:ln>
            <a:noFill/>
          </a:ln>
        </p:spPr>
      </p:pic>
      <p:sp>
        <p:nvSpPr>
          <p:cNvPr id="775" name="Google Shape;775;p8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6"/>
          <p:cNvSpPr txBox="1"/>
          <p:nvPr>
            <p:ph type="title"/>
          </p:nvPr>
        </p:nvSpPr>
        <p:spPr>
          <a:xfrm>
            <a:off x="838200" y="365125"/>
            <a:ext cx="621230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Temperature, loads and bat species</a:t>
            </a:r>
            <a:endParaRPr/>
          </a:p>
        </p:txBody>
      </p:sp>
      <p:sp>
        <p:nvSpPr>
          <p:cNvPr id="781" name="Google Shape;781;p86"/>
          <p:cNvSpPr txBox="1"/>
          <p:nvPr>
            <p:ph idx="1" type="body"/>
          </p:nvPr>
        </p:nvSpPr>
        <p:spPr>
          <a:xfrm>
            <a:off x="838200" y="1825625"/>
            <a:ext cx="6111253" cy="4667250"/>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b="1" lang="en-US"/>
              <a:t>If we fit an additive model on one sampling date:</a:t>
            </a:r>
            <a:endParaRPr/>
          </a:p>
          <a:p>
            <a:pPr indent="0" lvl="0" marL="0" rtl="0" algn="l">
              <a:lnSpc>
                <a:spcPct val="90000"/>
              </a:lnSpc>
              <a:spcBef>
                <a:spcPts val="1000"/>
              </a:spcBef>
              <a:spcAft>
                <a:spcPts val="0"/>
              </a:spcAft>
              <a:buClr>
                <a:schemeClr val="dk1"/>
              </a:buClr>
              <a:buSzPct val="100000"/>
              <a:buNone/>
            </a:pPr>
            <a:r>
              <a:rPr b="1" i="1" lang="en-US" sz="2400"/>
              <a:t>g3=lm(logLoad ~ temperature + species, data=m[m$date_sampled=="2014-03-24",]); summary(g3)</a:t>
            </a:r>
            <a:endParaRPr b="1" i="1"/>
          </a:p>
          <a:p>
            <a:pPr indent="-228600" lvl="0" marL="228600" rtl="0" algn="l">
              <a:lnSpc>
                <a:spcPct val="90000"/>
              </a:lnSpc>
              <a:spcBef>
                <a:spcPts val="1000"/>
              </a:spcBef>
              <a:spcAft>
                <a:spcPts val="0"/>
              </a:spcAft>
              <a:buClr>
                <a:schemeClr val="dk1"/>
              </a:buClr>
              <a:buSzPct val="100000"/>
              <a:buChar char="•"/>
            </a:pPr>
            <a:r>
              <a:rPr b="1" lang="en-US"/>
              <a:t>Q23: What is this model fitting to the data (how many lines, same/different slope?) and what does it suggest about the effect of temperature on loads? Are there differences among bats in fungal loads?</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rPr>
              <a:t>1 slope (so parallel lines) but w/ 4 intercepts, 1/species.</a:t>
            </a:r>
            <a:endParaRPr/>
          </a:p>
          <a:p>
            <a:pPr indent="-228600" lvl="0" marL="228600" rtl="0" algn="l">
              <a:lnSpc>
                <a:spcPct val="90000"/>
              </a:lnSpc>
              <a:spcBef>
                <a:spcPts val="1000"/>
              </a:spcBef>
              <a:spcAft>
                <a:spcPts val="0"/>
              </a:spcAft>
              <a:buClr>
                <a:schemeClr val="dk1"/>
              </a:buClr>
              <a:buSzPct val="100000"/>
              <a:buChar char="•"/>
            </a:pPr>
            <a:r>
              <a:rPr b="1" lang="en-US"/>
              <a:t>Model suggests slope of lines is ~0, but several species have different intercepts/loads than reference species (epfu)!</a:t>
            </a:r>
            <a:endParaRPr/>
          </a:p>
          <a:p>
            <a:pPr indent="-228600" lvl="0" marL="228600" rtl="0" algn="l">
              <a:lnSpc>
                <a:spcPct val="90000"/>
              </a:lnSpc>
              <a:spcBef>
                <a:spcPts val="1000"/>
              </a:spcBef>
              <a:spcAft>
                <a:spcPts val="0"/>
              </a:spcAft>
              <a:buClr>
                <a:schemeClr val="dk1"/>
              </a:buClr>
              <a:buSzPct val="100000"/>
              <a:buChar char="•"/>
            </a:pPr>
            <a:r>
              <a:rPr b="1" lang="en-US"/>
              <a:t>car::</a:t>
            </a:r>
            <a:r>
              <a:rPr b="1" lang="en-US" u="sng"/>
              <a:t>A</a:t>
            </a:r>
            <a:r>
              <a:rPr b="1" lang="en-US"/>
              <a:t>nova(g3) #gives significance for each predictor, including “whole” categorical predictor (i.e. are there differences among species?)</a:t>
            </a:r>
            <a:endParaRPr/>
          </a:p>
          <a:p>
            <a:pPr indent="-228600" lvl="1" marL="685800" rtl="0" algn="l">
              <a:lnSpc>
                <a:spcPct val="90000"/>
              </a:lnSpc>
              <a:spcBef>
                <a:spcPts val="500"/>
              </a:spcBef>
              <a:spcAft>
                <a:spcPts val="0"/>
              </a:spcAft>
              <a:buClr>
                <a:schemeClr val="dk1"/>
              </a:buClr>
              <a:buSzPct val="100000"/>
              <a:buChar char="•"/>
            </a:pPr>
            <a:r>
              <a:rPr b="1" lang="en-US"/>
              <a:t>Also try: </a:t>
            </a:r>
            <a:r>
              <a:rPr b="1" lang="en-US" u="sng"/>
              <a:t>a</a:t>
            </a:r>
            <a:r>
              <a:rPr b="1" lang="en-US"/>
              <a:t>nova(g3)</a:t>
            </a:r>
            <a:endParaRPr/>
          </a:p>
          <a:p>
            <a:pPr indent="-228600" lvl="1" marL="685800" rtl="0" algn="l">
              <a:lnSpc>
                <a:spcPct val="90000"/>
              </a:lnSpc>
              <a:spcBef>
                <a:spcPts val="500"/>
              </a:spcBef>
              <a:spcAft>
                <a:spcPts val="0"/>
              </a:spcAft>
              <a:buClr>
                <a:schemeClr val="dk1"/>
              </a:buClr>
              <a:buSzPct val="100000"/>
              <a:buChar char="•"/>
            </a:pPr>
            <a:r>
              <a:rPr b="1" lang="en-US"/>
              <a:t>Eek! </a:t>
            </a:r>
            <a:r>
              <a:rPr b="1" lang="en-US"/>
              <a:t>WFT</a:t>
            </a:r>
            <a:r>
              <a:rPr b="1" lang="en-US"/>
              <a:t>? </a:t>
            </a:r>
            <a:endParaRPr/>
          </a:p>
        </p:txBody>
      </p:sp>
      <p:pic>
        <p:nvPicPr>
          <p:cNvPr id="782" name="Google Shape;782;p86"/>
          <p:cNvPicPr preferRelativeResize="0"/>
          <p:nvPr/>
        </p:nvPicPr>
        <p:blipFill rotWithShape="1">
          <a:blip r:embed="rId3">
            <a:alphaModFix/>
          </a:blip>
          <a:srcRect b="0" l="0" r="0" t="0"/>
          <a:stretch/>
        </p:blipFill>
        <p:spPr>
          <a:xfrm>
            <a:off x="7193150" y="108284"/>
            <a:ext cx="4852835" cy="3453063"/>
          </a:xfrm>
          <a:prstGeom prst="rect">
            <a:avLst/>
          </a:prstGeom>
          <a:noFill/>
          <a:ln>
            <a:noFill/>
          </a:ln>
        </p:spPr>
      </p:pic>
      <p:pic>
        <p:nvPicPr>
          <p:cNvPr id="783" name="Google Shape;783;p86"/>
          <p:cNvPicPr preferRelativeResize="0"/>
          <p:nvPr/>
        </p:nvPicPr>
        <p:blipFill rotWithShape="1">
          <a:blip r:embed="rId4">
            <a:alphaModFix/>
          </a:blip>
          <a:srcRect b="0" l="0" r="0" t="0"/>
          <a:stretch/>
        </p:blipFill>
        <p:spPr>
          <a:xfrm>
            <a:off x="6949453" y="3862135"/>
            <a:ext cx="5186022" cy="2491264"/>
          </a:xfrm>
          <a:prstGeom prst="rect">
            <a:avLst/>
          </a:prstGeom>
          <a:noFill/>
          <a:ln>
            <a:noFill/>
          </a:ln>
        </p:spPr>
      </p:pic>
      <p:sp>
        <p:nvSpPr>
          <p:cNvPr id="784" name="Google Shape;784;p8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7"/>
          <p:cNvSpPr txBox="1"/>
          <p:nvPr>
            <p:ph type="title"/>
          </p:nvPr>
        </p:nvSpPr>
        <p:spPr>
          <a:xfrm>
            <a:off x="838200" y="365125"/>
            <a:ext cx="5947611"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Multiple regression: determining the significance of predictors</a:t>
            </a:r>
            <a:endParaRPr/>
          </a:p>
        </p:txBody>
      </p:sp>
      <p:sp>
        <p:nvSpPr>
          <p:cNvPr id="790" name="Google Shape;790;p87"/>
          <p:cNvSpPr txBox="1"/>
          <p:nvPr>
            <p:ph idx="1" type="body"/>
          </p:nvPr>
        </p:nvSpPr>
        <p:spPr>
          <a:xfrm>
            <a:off x="838200" y="1825625"/>
            <a:ext cx="59475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sz="2800"/>
              <a:t>g3=lm(logLoad ~ temperature + species, data=m[m$date_sampled=="2014-03-24",]); summary(g3)</a:t>
            </a:r>
            <a:endParaRPr b="1" i="1"/>
          </a:p>
          <a:p>
            <a:pPr indent="-228600" lvl="0" marL="228600" rtl="0" algn="l">
              <a:lnSpc>
                <a:spcPct val="90000"/>
              </a:lnSpc>
              <a:spcBef>
                <a:spcPts val="1000"/>
              </a:spcBef>
              <a:spcAft>
                <a:spcPts val="0"/>
              </a:spcAft>
              <a:buClr>
                <a:schemeClr val="dk1"/>
              </a:buClr>
              <a:buSzPts val="2800"/>
              <a:buChar char="•"/>
            </a:pPr>
            <a:r>
              <a:rPr b="1" lang="en-US"/>
              <a:t>car::Anova(g3)</a:t>
            </a:r>
            <a:endParaRPr/>
          </a:p>
          <a:p>
            <a:pPr indent="-228600" lvl="0" marL="228600" rtl="0" algn="l">
              <a:lnSpc>
                <a:spcPct val="90000"/>
              </a:lnSpc>
              <a:spcBef>
                <a:spcPts val="1000"/>
              </a:spcBef>
              <a:spcAft>
                <a:spcPts val="0"/>
              </a:spcAft>
              <a:buClr>
                <a:schemeClr val="dk1"/>
              </a:buClr>
              <a:buSzPts val="2800"/>
              <a:buChar char="•"/>
            </a:pPr>
            <a:r>
              <a:rPr b="1" lang="en-US"/>
              <a:t>anova(g3)</a:t>
            </a:r>
            <a:endParaRPr/>
          </a:p>
          <a:p>
            <a:pPr indent="-228600" lvl="1" marL="685800" rtl="0" algn="l">
              <a:lnSpc>
                <a:spcPct val="90000"/>
              </a:lnSpc>
              <a:spcBef>
                <a:spcPts val="500"/>
              </a:spcBef>
              <a:spcAft>
                <a:spcPts val="0"/>
              </a:spcAft>
              <a:buClr>
                <a:schemeClr val="dk1"/>
              </a:buClr>
              <a:buSzPts val="2400"/>
              <a:buChar char="•"/>
            </a:pPr>
            <a:r>
              <a:rPr b="1" i="1" lang="en-US" sz="2400"/>
              <a:t>Try:</a:t>
            </a:r>
            <a:endParaRPr/>
          </a:p>
          <a:p>
            <a:pPr indent="-228600" lvl="1" marL="685800" rtl="0" algn="l">
              <a:lnSpc>
                <a:spcPct val="90000"/>
              </a:lnSpc>
              <a:spcBef>
                <a:spcPts val="500"/>
              </a:spcBef>
              <a:spcAft>
                <a:spcPts val="0"/>
              </a:spcAft>
              <a:buClr>
                <a:schemeClr val="dk1"/>
              </a:buClr>
              <a:buSzPts val="2400"/>
              <a:buChar char="•"/>
            </a:pPr>
            <a:r>
              <a:rPr b="1" i="1" lang="en-US" sz="2400"/>
              <a:t>g3a=lm(logLoad ~ temperature, data=m[m$date_sampled=="2014-03-24",]); summary(g3a)</a:t>
            </a:r>
            <a:endParaRPr b="1"/>
          </a:p>
          <a:p>
            <a:pPr indent="-50800" lvl="0" marL="228600" rtl="0" algn="l">
              <a:lnSpc>
                <a:spcPct val="90000"/>
              </a:lnSpc>
              <a:spcBef>
                <a:spcPts val="1000"/>
              </a:spcBef>
              <a:spcAft>
                <a:spcPts val="0"/>
              </a:spcAft>
              <a:buClr>
                <a:schemeClr val="dk1"/>
              </a:buClr>
              <a:buSzPts val="2800"/>
              <a:buNone/>
            </a:pPr>
            <a:r>
              <a:t/>
            </a:r>
            <a:endParaRPr/>
          </a:p>
        </p:txBody>
      </p:sp>
      <p:pic>
        <p:nvPicPr>
          <p:cNvPr id="791" name="Google Shape;791;p87"/>
          <p:cNvPicPr preferRelativeResize="0"/>
          <p:nvPr/>
        </p:nvPicPr>
        <p:blipFill rotWithShape="1">
          <a:blip r:embed="rId3">
            <a:alphaModFix/>
          </a:blip>
          <a:srcRect b="0" l="0" r="0" t="0"/>
          <a:stretch/>
        </p:blipFill>
        <p:spPr>
          <a:xfrm>
            <a:off x="6925389" y="184467"/>
            <a:ext cx="5186022" cy="2491264"/>
          </a:xfrm>
          <a:prstGeom prst="rect">
            <a:avLst/>
          </a:prstGeom>
          <a:noFill/>
          <a:ln>
            <a:noFill/>
          </a:ln>
        </p:spPr>
      </p:pic>
      <p:pic>
        <p:nvPicPr>
          <p:cNvPr id="792" name="Google Shape;792;p87"/>
          <p:cNvPicPr preferRelativeResize="0"/>
          <p:nvPr/>
        </p:nvPicPr>
        <p:blipFill rotWithShape="1">
          <a:blip r:embed="rId4">
            <a:alphaModFix/>
          </a:blip>
          <a:srcRect b="0" l="0" r="0" t="0"/>
          <a:stretch/>
        </p:blipFill>
        <p:spPr>
          <a:xfrm>
            <a:off x="6785811" y="2682897"/>
            <a:ext cx="3955696" cy="1418739"/>
          </a:xfrm>
          <a:prstGeom prst="rect">
            <a:avLst/>
          </a:prstGeom>
          <a:noFill/>
          <a:ln>
            <a:noFill/>
          </a:ln>
        </p:spPr>
      </p:pic>
      <p:pic>
        <p:nvPicPr>
          <p:cNvPr id="793" name="Google Shape;793;p87"/>
          <p:cNvPicPr preferRelativeResize="0"/>
          <p:nvPr/>
        </p:nvPicPr>
        <p:blipFill rotWithShape="1">
          <a:blip r:embed="rId5">
            <a:alphaModFix/>
          </a:blip>
          <a:srcRect b="0" l="0" r="0" t="0"/>
          <a:stretch/>
        </p:blipFill>
        <p:spPr>
          <a:xfrm>
            <a:off x="6785810" y="4145296"/>
            <a:ext cx="4383121" cy="1329415"/>
          </a:xfrm>
          <a:prstGeom prst="rect">
            <a:avLst/>
          </a:prstGeom>
          <a:noFill/>
          <a:ln>
            <a:noFill/>
          </a:ln>
        </p:spPr>
      </p:pic>
      <p:cxnSp>
        <p:nvCxnSpPr>
          <p:cNvPr id="794" name="Google Shape;794;p87"/>
          <p:cNvCxnSpPr/>
          <p:nvPr/>
        </p:nvCxnSpPr>
        <p:spPr>
          <a:xfrm flipH="1" rot="10800000">
            <a:off x="3346911" y="3556667"/>
            <a:ext cx="3204000" cy="1959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795" name="Google Shape;795;p87"/>
          <p:cNvCxnSpPr/>
          <p:nvPr/>
        </p:nvCxnSpPr>
        <p:spPr>
          <a:xfrm>
            <a:off x="2705810" y="4249904"/>
            <a:ext cx="3688800" cy="7125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796" name="Google Shape;796;p87"/>
          <p:cNvCxnSpPr/>
          <p:nvPr/>
        </p:nvCxnSpPr>
        <p:spPr>
          <a:xfrm>
            <a:off x="6806242" y="2674186"/>
            <a:ext cx="5020573" cy="0"/>
          </a:xfrm>
          <a:prstGeom prst="straightConnector1">
            <a:avLst/>
          </a:prstGeom>
          <a:noFill/>
          <a:ln cap="flat" cmpd="sng" w="9525">
            <a:solidFill>
              <a:schemeClr val="accent1"/>
            </a:solidFill>
            <a:prstDash val="solid"/>
            <a:miter lim="800000"/>
            <a:headEnd len="sm" w="sm" type="none"/>
            <a:tailEnd len="sm" w="sm" type="none"/>
          </a:ln>
        </p:spPr>
      </p:cxnSp>
      <p:cxnSp>
        <p:nvCxnSpPr>
          <p:cNvPr id="797" name="Google Shape;797;p87"/>
          <p:cNvCxnSpPr/>
          <p:nvPr/>
        </p:nvCxnSpPr>
        <p:spPr>
          <a:xfrm>
            <a:off x="6794742" y="4111920"/>
            <a:ext cx="5020573" cy="0"/>
          </a:xfrm>
          <a:prstGeom prst="straightConnector1">
            <a:avLst/>
          </a:prstGeom>
          <a:noFill/>
          <a:ln cap="flat" cmpd="sng" w="9525">
            <a:solidFill>
              <a:schemeClr val="accent1"/>
            </a:solidFill>
            <a:prstDash val="solid"/>
            <a:miter lim="800000"/>
            <a:headEnd len="sm" w="sm" type="none"/>
            <a:tailEnd len="sm" w="sm" type="none"/>
          </a:ln>
        </p:spPr>
      </p:cxnSp>
      <p:sp>
        <p:nvSpPr>
          <p:cNvPr id="798" name="Google Shape;798;p8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8"/>
          <p:cNvSpPr txBox="1"/>
          <p:nvPr>
            <p:ph type="title"/>
          </p:nvPr>
        </p:nvSpPr>
        <p:spPr>
          <a:xfrm>
            <a:off x="1721125" y="365125"/>
            <a:ext cx="9632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US" sz="3600" u="sng"/>
              <a:t>Warning</a:t>
            </a:r>
            <a:r>
              <a:rPr b="1" lang="en-US" sz="3600"/>
              <a:t>: There are multiple ways of doing/ reporting multiple regression results: type I, II, III</a:t>
            </a:r>
            <a:endParaRPr/>
          </a:p>
        </p:txBody>
      </p:sp>
      <p:sp>
        <p:nvSpPr>
          <p:cNvPr id="804" name="Google Shape;804;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Type I: </a:t>
            </a:r>
            <a:r>
              <a:rPr b="1" lang="en-US" u="sng"/>
              <a:t>sequential</a:t>
            </a:r>
            <a:r>
              <a:rPr b="1" lang="en-US"/>
              <a:t> sum of squares (the order you list predictors in the model matters!; results for each predictor only account for variables before it in model, not those after it)</a:t>
            </a:r>
            <a:endParaRPr/>
          </a:p>
          <a:p>
            <a:pPr indent="-228600" lvl="0" marL="228600" rtl="0" algn="l">
              <a:lnSpc>
                <a:spcPct val="90000"/>
              </a:lnSpc>
              <a:spcBef>
                <a:spcPts val="1000"/>
              </a:spcBef>
              <a:spcAft>
                <a:spcPts val="0"/>
              </a:spcAft>
              <a:buClr>
                <a:schemeClr val="dk1"/>
              </a:buClr>
              <a:buSzPts val="2800"/>
              <a:buChar char="•"/>
            </a:pPr>
            <a:r>
              <a:rPr b="1" lang="en-US"/>
              <a:t>Type II: residual sum of squares (order doesn’t matter), but gives significance of main effects w/out interactions!</a:t>
            </a:r>
            <a:endParaRPr/>
          </a:p>
          <a:p>
            <a:pPr indent="-228600" lvl="0" marL="228600" rtl="0" algn="l">
              <a:lnSpc>
                <a:spcPct val="90000"/>
              </a:lnSpc>
              <a:spcBef>
                <a:spcPts val="1000"/>
              </a:spcBef>
              <a:spcAft>
                <a:spcPts val="0"/>
              </a:spcAft>
              <a:buClr>
                <a:schemeClr val="dk1"/>
              </a:buClr>
              <a:buSzPts val="2800"/>
              <a:buChar char="•"/>
            </a:pPr>
            <a:r>
              <a:rPr b="1" lang="en-US" u="sng"/>
              <a:t>Type III: residual sum of squares (order doesn’t matter), including interactions;</a:t>
            </a:r>
            <a:r>
              <a:rPr b="1" lang="en-US"/>
              <a:t> this is the “standard” output of R’s lm()</a:t>
            </a:r>
            <a:endParaRPr/>
          </a:p>
          <a:p>
            <a:pPr indent="-228600" lvl="0" marL="228600" rtl="0" algn="l">
              <a:lnSpc>
                <a:spcPct val="90000"/>
              </a:lnSpc>
              <a:spcBef>
                <a:spcPts val="1000"/>
              </a:spcBef>
              <a:spcAft>
                <a:spcPts val="0"/>
              </a:spcAft>
              <a:buClr>
                <a:schemeClr val="dk1"/>
              </a:buClr>
              <a:buSzPts val="2800"/>
              <a:buChar char="•"/>
            </a:pPr>
            <a:r>
              <a:rPr b="1" lang="en-US"/>
              <a:t>But output of R’s </a:t>
            </a:r>
            <a:r>
              <a:rPr b="1" i="1" lang="en-US"/>
              <a:t>anova</a:t>
            </a:r>
            <a:r>
              <a:rPr b="1" lang="en-US"/>
              <a:t>(model) function is type I!!! </a:t>
            </a:r>
            <a:endParaRPr/>
          </a:p>
          <a:p>
            <a:pPr indent="-228600" lvl="0" marL="228600" rtl="0" algn="l">
              <a:lnSpc>
                <a:spcPct val="90000"/>
              </a:lnSpc>
              <a:spcBef>
                <a:spcPts val="1000"/>
              </a:spcBef>
              <a:spcAft>
                <a:spcPts val="0"/>
              </a:spcAft>
              <a:buClr>
                <a:schemeClr val="dk1"/>
              </a:buClr>
              <a:buSzPts val="2800"/>
              <a:buChar char="•"/>
            </a:pPr>
            <a:r>
              <a:rPr b="1" lang="en-US"/>
              <a:t>car::</a:t>
            </a:r>
            <a:r>
              <a:rPr b="1" i="1" lang="en-US"/>
              <a:t>Anova</a:t>
            </a:r>
            <a:r>
              <a:rPr b="1" lang="en-US"/>
              <a:t>() gives type II or III (default is II – it should be III!)</a:t>
            </a:r>
            <a:endParaRPr/>
          </a:p>
        </p:txBody>
      </p:sp>
      <p:sp>
        <p:nvSpPr>
          <p:cNvPr id="805" name="Google Shape;805;p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06" name="Google Shape;806;p88"/>
          <p:cNvPicPr preferRelativeResize="0"/>
          <p:nvPr/>
        </p:nvPicPr>
        <p:blipFill>
          <a:blip r:embed="rId3">
            <a:alphaModFix/>
          </a:blip>
          <a:stretch>
            <a:fillRect/>
          </a:stretch>
        </p:blipFill>
        <p:spPr>
          <a:xfrm>
            <a:off x="190949" y="191725"/>
            <a:ext cx="1360574" cy="13612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3. What about higher order interactions?</a:t>
            </a:r>
            <a:endParaRPr/>
          </a:p>
        </p:txBody>
      </p:sp>
      <p:sp>
        <p:nvSpPr>
          <p:cNvPr id="812" name="Google Shape;812;p8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If we have 3+ predictors we can have a 3-way interaction!</a:t>
            </a:r>
            <a:endParaRPr/>
          </a:p>
          <a:p>
            <a:pPr indent="-228600" lvl="1" marL="685800" rtl="0" algn="l">
              <a:lnSpc>
                <a:spcPct val="90000"/>
              </a:lnSpc>
              <a:spcBef>
                <a:spcPts val="500"/>
              </a:spcBef>
              <a:spcAft>
                <a:spcPts val="0"/>
              </a:spcAft>
              <a:buClr>
                <a:schemeClr val="dk1"/>
              </a:buClr>
              <a:buSzPct val="100000"/>
              <a:buChar char="•"/>
            </a:pPr>
            <a:r>
              <a:rPr b="1" lang="en-US"/>
              <a:t>lm(WingLength ~ Temperature * Sex * Population, data=m)</a:t>
            </a:r>
            <a:endParaRPr/>
          </a:p>
          <a:p>
            <a:pPr indent="-228600" lvl="0" marL="228600" rtl="0" algn="l">
              <a:lnSpc>
                <a:spcPct val="90000"/>
              </a:lnSpc>
              <a:spcBef>
                <a:spcPts val="1000"/>
              </a:spcBef>
              <a:spcAft>
                <a:spcPts val="0"/>
              </a:spcAft>
              <a:buClr>
                <a:schemeClr val="dk1"/>
              </a:buClr>
              <a:buSzPct val="100000"/>
              <a:buChar char="•"/>
            </a:pPr>
            <a:r>
              <a:rPr b="1" lang="en-US"/>
              <a:t>This implies that the effect of Temperature might differ among Sexes and this Sex-specific effect of Temperature might itself differ among populations! Eek!</a:t>
            </a:r>
            <a:endParaRPr/>
          </a:p>
          <a:p>
            <a:pPr indent="-228600" lvl="0" marL="228600" rtl="0" algn="l">
              <a:lnSpc>
                <a:spcPct val="90000"/>
              </a:lnSpc>
              <a:spcBef>
                <a:spcPts val="1000"/>
              </a:spcBef>
              <a:spcAft>
                <a:spcPts val="0"/>
              </a:spcAft>
              <a:buClr>
                <a:schemeClr val="dk1"/>
              </a:buClr>
              <a:buSzPct val="100000"/>
              <a:buChar char="•"/>
            </a:pPr>
            <a:r>
              <a:rPr b="1" lang="en-US"/>
              <a:t>If you have 4 predictors you could fit multiple 3-way interactions and even a 4-way interaction! Yikes!</a:t>
            </a:r>
            <a:endParaRPr/>
          </a:p>
          <a:p>
            <a:pPr indent="-228600" lvl="0" marL="228600" rtl="0" algn="l">
              <a:lnSpc>
                <a:spcPct val="90000"/>
              </a:lnSpc>
              <a:spcBef>
                <a:spcPts val="1000"/>
              </a:spcBef>
              <a:spcAft>
                <a:spcPts val="0"/>
              </a:spcAft>
              <a:buClr>
                <a:schemeClr val="dk1"/>
              </a:buClr>
              <a:buSzPct val="100000"/>
              <a:buChar char="•"/>
            </a:pPr>
            <a:r>
              <a:rPr b="1" lang="en-US"/>
              <a:t>However, just as we could include a zillion variables as predictors in a model, we could include 5-way interactions. But we’d quickly outstrip our data and our ability to interpret the results.</a:t>
            </a:r>
            <a:endParaRPr/>
          </a:p>
          <a:p>
            <a:pPr indent="-228600" lvl="0" marL="228600" rtl="0" algn="l">
              <a:lnSpc>
                <a:spcPct val="90000"/>
              </a:lnSpc>
              <a:spcBef>
                <a:spcPts val="1000"/>
              </a:spcBef>
              <a:spcAft>
                <a:spcPts val="0"/>
              </a:spcAft>
              <a:buClr>
                <a:schemeClr val="dk1"/>
              </a:buClr>
              <a:buSzPct val="100000"/>
              <a:buChar char="•"/>
            </a:pPr>
            <a:r>
              <a:rPr b="1" lang="en-US"/>
              <a:t>Conclusion: Most statisticians think it’s worth checking pairwise interactions and others you think are plausible/likely, and stopping there.</a:t>
            </a:r>
            <a:endParaRPr/>
          </a:p>
          <a:p>
            <a:pPr indent="-64135" lvl="0" marL="228600" rtl="0" algn="l">
              <a:lnSpc>
                <a:spcPct val="90000"/>
              </a:lnSpc>
              <a:spcBef>
                <a:spcPts val="1000"/>
              </a:spcBef>
              <a:spcAft>
                <a:spcPts val="0"/>
              </a:spcAft>
              <a:buClr>
                <a:schemeClr val="dk1"/>
              </a:buClr>
              <a:buSzPct val="100000"/>
              <a:buNone/>
            </a:pPr>
            <a:r>
              <a:t/>
            </a:r>
            <a:endParaRPr b="1"/>
          </a:p>
        </p:txBody>
      </p:sp>
      <p:sp>
        <p:nvSpPr>
          <p:cNvPr id="813" name="Google Shape;813;p8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4. What model is ggplot() plotting w/ stat_smooth(method=“lm”)</a:t>
            </a:r>
            <a:endParaRPr/>
          </a:p>
        </p:txBody>
      </p:sp>
      <p:sp>
        <p:nvSpPr>
          <p:cNvPr id="819" name="Google Shape;819;p90"/>
          <p:cNvSpPr txBox="1"/>
          <p:nvPr>
            <p:ph idx="1" type="body"/>
          </p:nvPr>
        </p:nvSpPr>
        <p:spPr>
          <a:xfrm>
            <a:off x="706583" y="1825625"/>
            <a:ext cx="5551218" cy="48211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b="1" lang="en-US"/>
              <a:t>If you make a plot w/ ggplot and add a fitted line and CI using stat_smooth(method=“lm”) then ggplot will add a line for each unique dataset on the plot in the aes()+facets</a:t>
            </a:r>
            <a:endParaRPr/>
          </a:p>
          <a:p>
            <a:pPr indent="-228600" lvl="0" marL="228600" rtl="0" algn="l">
              <a:lnSpc>
                <a:spcPct val="90000"/>
              </a:lnSpc>
              <a:spcBef>
                <a:spcPts val="1000"/>
              </a:spcBef>
              <a:spcAft>
                <a:spcPts val="0"/>
              </a:spcAft>
              <a:buClr>
                <a:schemeClr val="dk1"/>
              </a:buClr>
              <a:buSzPct val="100000"/>
              <a:buChar char="•"/>
            </a:pPr>
            <a:r>
              <a:rPr b="1" lang="en-US"/>
              <a:t>Here, there are 4 panels (one for each time period), and 3 lines on each plot (3 treatments)</a:t>
            </a:r>
            <a:endParaRPr/>
          </a:p>
          <a:p>
            <a:pPr indent="-228600" lvl="0" marL="228600" rtl="0" algn="l">
              <a:lnSpc>
                <a:spcPct val="90000"/>
              </a:lnSpc>
              <a:spcBef>
                <a:spcPts val="1000"/>
              </a:spcBef>
              <a:spcAft>
                <a:spcPts val="0"/>
              </a:spcAft>
              <a:buClr>
                <a:schemeClr val="dk1"/>
              </a:buClr>
              <a:buSzPct val="100000"/>
              <a:buChar char="•"/>
            </a:pPr>
            <a:r>
              <a:rPr b="1" lang="en-US"/>
              <a:t>The model R is fitting is:</a:t>
            </a:r>
            <a:endParaRPr/>
          </a:p>
          <a:p>
            <a:pPr indent="0" lvl="0" marL="0" rtl="0" algn="l">
              <a:lnSpc>
                <a:spcPct val="90000"/>
              </a:lnSpc>
              <a:spcBef>
                <a:spcPts val="1000"/>
              </a:spcBef>
              <a:spcAft>
                <a:spcPts val="0"/>
              </a:spcAft>
              <a:buClr>
                <a:schemeClr val="dk1"/>
              </a:buClr>
              <a:buSzPct val="100000"/>
              <a:buNone/>
            </a:pPr>
            <a:r>
              <a:rPr b="1" i="1" lang="en-US"/>
              <a:t>lm(Ant_activity~Distance*Time*Treatment)</a:t>
            </a:r>
            <a:endParaRPr/>
          </a:p>
          <a:p>
            <a:pPr indent="-228600" lvl="0" marL="228600" rtl="0" algn="l">
              <a:lnSpc>
                <a:spcPct val="90000"/>
              </a:lnSpc>
              <a:spcBef>
                <a:spcPts val="1000"/>
              </a:spcBef>
              <a:spcAft>
                <a:spcPts val="0"/>
              </a:spcAft>
              <a:buClr>
                <a:schemeClr val="dk1"/>
              </a:buClr>
              <a:buSzPct val="100000"/>
              <a:buChar char="•"/>
            </a:pPr>
            <a:r>
              <a:rPr b="1" lang="en-US"/>
              <a:t>If you don’t want R to show lines &amp; CIs from a </a:t>
            </a:r>
            <a:r>
              <a:rPr b="1" lang="en-US" u="sng"/>
              <a:t>triple interaction model</a:t>
            </a:r>
            <a:r>
              <a:rPr b="1" lang="en-US"/>
              <a:t>, you can make the lines and CIs yourself using the model you actually want to use</a:t>
            </a:r>
            <a:endParaRPr/>
          </a:p>
          <a:p>
            <a:pPr indent="-228600" lvl="1" marL="685800" rtl="0" algn="l">
              <a:lnSpc>
                <a:spcPct val="90000"/>
              </a:lnSpc>
              <a:spcBef>
                <a:spcPts val="500"/>
              </a:spcBef>
              <a:spcAft>
                <a:spcPts val="0"/>
              </a:spcAft>
              <a:buClr>
                <a:schemeClr val="dk1"/>
              </a:buClr>
              <a:buSzPct val="100000"/>
              <a:buChar char="•"/>
            </a:pPr>
            <a:r>
              <a:rPr b="1" lang="en-US"/>
              <a:t>We showed you how to do this using predict()!</a:t>
            </a:r>
            <a:endParaRPr/>
          </a:p>
          <a:p>
            <a:pPr indent="-228600" lvl="0" marL="228600" rtl="0" algn="l">
              <a:lnSpc>
                <a:spcPct val="90000"/>
              </a:lnSpc>
              <a:spcBef>
                <a:spcPts val="1000"/>
              </a:spcBef>
              <a:spcAft>
                <a:spcPts val="0"/>
              </a:spcAft>
              <a:buClr>
                <a:schemeClr val="dk1"/>
              </a:buClr>
              <a:buSzPct val="100000"/>
              <a:buChar char="•"/>
            </a:pPr>
            <a:r>
              <a:rPr b="1" lang="en-US"/>
              <a:t>Or you can put data grouping inside geom_point(aes(color=group))</a:t>
            </a:r>
            <a:endParaRPr/>
          </a:p>
          <a:p>
            <a:pPr indent="-228600" lvl="0" marL="228600" rtl="0" algn="l">
              <a:lnSpc>
                <a:spcPct val="90000"/>
              </a:lnSpc>
              <a:spcBef>
                <a:spcPts val="1000"/>
              </a:spcBef>
              <a:spcAft>
                <a:spcPts val="0"/>
              </a:spcAft>
              <a:buClr>
                <a:schemeClr val="dk1"/>
              </a:buClr>
              <a:buSzPct val="100000"/>
              <a:buChar char="•"/>
            </a:pPr>
            <a:r>
              <a:rPr b="1" lang="en-US"/>
              <a:t>Make sure to always </a:t>
            </a:r>
            <a:r>
              <a:rPr b="1" lang="en-US" u="sng"/>
              <a:t>show the model on figures that you are showing in the results text</a:t>
            </a:r>
            <a:r>
              <a:rPr b="1" lang="en-US"/>
              <a:t>!</a:t>
            </a:r>
            <a:endParaRPr/>
          </a:p>
        </p:txBody>
      </p:sp>
      <p:pic>
        <p:nvPicPr>
          <p:cNvPr id="820" name="Google Shape;820;p90"/>
          <p:cNvPicPr preferRelativeResize="0"/>
          <p:nvPr/>
        </p:nvPicPr>
        <p:blipFill rotWithShape="1">
          <a:blip r:embed="rId3">
            <a:alphaModFix/>
          </a:blip>
          <a:srcRect b="0" l="0" r="0" t="0"/>
          <a:stretch/>
        </p:blipFill>
        <p:spPr>
          <a:xfrm>
            <a:off x="6216823" y="1638794"/>
            <a:ext cx="5932410" cy="4595751"/>
          </a:xfrm>
          <a:prstGeom prst="rect">
            <a:avLst/>
          </a:prstGeom>
          <a:noFill/>
          <a:ln>
            <a:noFill/>
          </a:ln>
        </p:spPr>
      </p:pic>
      <p:sp>
        <p:nvSpPr>
          <p:cNvPr id="821" name="Google Shape;821;p90"/>
          <p:cNvSpPr txBox="1"/>
          <p:nvPr/>
        </p:nvSpPr>
        <p:spPr>
          <a:xfrm>
            <a:off x="6509162" y="6308209"/>
            <a:ext cx="541960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From Sanya Cowal’s research on ants and coffee pests!</a:t>
            </a:r>
            <a:endParaRPr/>
          </a:p>
        </p:txBody>
      </p:sp>
      <p:sp>
        <p:nvSpPr>
          <p:cNvPr id="822" name="Google Shape;822;p9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b="1" lang="en-US" sz="4000"/>
              <a:t>Summary for Multiple regression: Interpreting results for observational data is challenging!</a:t>
            </a:r>
            <a:endParaRPr/>
          </a:p>
        </p:txBody>
      </p:sp>
      <p:sp>
        <p:nvSpPr>
          <p:cNvPr id="828" name="Google Shape;828;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We often have multiple (many?) predictor variables that we think might influence a response variable</a:t>
            </a:r>
            <a:endParaRPr/>
          </a:p>
          <a:p>
            <a:pPr indent="-228600" lvl="0" marL="228600" rtl="0" algn="l">
              <a:lnSpc>
                <a:spcPct val="90000"/>
              </a:lnSpc>
              <a:spcBef>
                <a:spcPts val="1000"/>
              </a:spcBef>
              <a:spcAft>
                <a:spcPts val="0"/>
              </a:spcAft>
              <a:buClr>
                <a:schemeClr val="dk1"/>
              </a:buClr>
              <a:buSzPts val="2800"/>
              <a:buChar char="•"/>
            </a:pPr>
            <a:r>
              <a:rPr b="1" lang="en-US"/>
              <a:t>We should include all predictors that we think could causally influence our response variable because that will reduce the residual error and increase our ability to detect patterns. However…</a:t>
            </a:r>
            <a:endParaRPr/>
          </a:p>
          <a:p>
            <a:pPr indent="-228600" lvl="0" marL="228600" rtl="0" algn="l">
              <a:lnSpc>
                <a:spcPct val="90000"/>
              </a:lnSpc>
              <a:spcBef>
                <a:spcPts val="1000"/>
              </a:spcBef>
              <a:spcAft>
                <a:spcPts val="0"/>
              </a:spcAft>
              <a:buClr>
                <a:schemeClr val="dk1"/>
              </a:buClr>
              <a:buSzPts val="2800"/>
              <a:buChar char="•"/>
            </a:pPr>
            <a:r>
              <a:rPr b="1" lang="en-US"/>
              <a:t>We now know that, unless data come from a well-designed experiment, the predictors will be correlated with each other!</a:t>
            </a:r>
            <a:endParaRPr/>
          </a:p>
          <a:p>
            <a:pPr indent="-228600" lvl="0" marL="228600" rtl="0" algn="l">
              <a:lnSpc>
                <a:spcPct val="90000"/>
              </a:lnSpc>
              <a:spcBef>
                <a:spcPts val="1000"/>
              </a:spcBef>
              <a:spcAft>
                <a:spcPts val="0"/>
              </a:spcAft>
              <a:buClr>
                <a:schemeClr val="dk1"/>
              </a:buClr>
              <a:buSzPts val="2800"/>
              <a:buChar char="•"/>
            </a:pPr>
            <a:r>
              <a:rPr b="1" lang="en-US"/>
              <a:t>This makes it challenging to interpret the unique contribution of variables</a:t>
            </a:r>
            <a:endParaRPr/>
          </a:p>
          <a:p>
            <a:pPr indent="-50800" lvl="0" marL="228600" rtl="0" algn="l">
              <a:lnSpc>
                <a:spcPct val="90000"/>
              </a:lnSpc>
              <a:spcBef>
                <a:spcPts val="1000"/>
              </a:spcBef>
              <a:spcAft>
                <a:spcPts val="0"/>
              </a:spcAft>
              <a:buClr>
                <a:schemeClr val="dk1"/>
              </a:buClr>
              <a:buSzPts val="2800"/>
              <a:buNone/>
            </a:pPr>
            <a:r>
              <a:t/>
            </a:r>
            <a:endParaRPr b="1"/>
          </a:p>
          <a:p>
            <a:pPr indent="-50800" lvl="0" marL="228600" rtl="0" algn="l">
              <a:lnSpc>
                <a:spcPct val="90000"/>
              </a:lnSpc>
              <a:spcBef>
                <a:spcPts val="1000"/>
              </a:spcBef>
              <a:spcAft>
                <a:spcPts val="0"/>
              </a:spcAft>
              <a:buClr>
                <a:schemeClr val="dk1"/>
              </a:buClr>
              <a:buSzPts val="2800"/>
              <a:buNone/>
            </a:pPr>
            <a:r>
              <a:t/>
            </a:r>
            <a:endParaRPr/>
          </a:p>
        </p:txBody>
      </p:sp>
      <p:sp>
        <p:nvSpPr>
          <p:cNvPr id="829" name="Google Shape;829;p9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Next: Multiple regression with groups and continuous predictors (and interactions)</a:t>
            </a:r>
            <a:endParaRPr/>
          </a:p>
        </p:txBody>
      </p:sp>
      <p:sp>
        <p:nvSpPr>
          <p:cNvPr id="153" name="Google Shape;153;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Interpreting R’s output when you have both groups and continuous predictors is a little tricky, especially when you are modeling an interaction</a:t>
            </a:r>
            <a:endParaRPr/>
          </a:p>
          <a:p>
            <a:pPr indent="-228600" lvl="0" marL="228600" rtl="0" algn="l">
              <a:lnSpc>
                <a:spcPct val="90000"/>
              </a:lnSpc>
              <a:spcBef>
                <a:spcPts val="1000"/>
              </a:spcBef>
              <a:spcAft>
                <a:spcPts val="0"/>
              </a:spcAft>
              <a:buClr>
                <a:schemeClr val="dk1"/>
              </a:buClr>
              <a:buSzPts val="2800"/>
              <a:buChar char="•"/>
            </a:pPr>
            <a:r>
              <a:rPr b="1" lang="en-US"/>
              <a:t>What is an interaction?</a:t>
            </a:r>
            <a:endParaRPr/>
          </a:p>
        </p:txBody>
      </p:sp>
      <p:sp>
        <p:nvSpPr>
          <p:cNvPr id="154" name="Google Shape;154;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400"/>
              <a:t>Summary for Multiple regression: Interpreting results for observational data is challenging!</a:t>
            </a:r>
            <a:endParaRPr/>
          </a:p>
        </p:txBody>
      </p:sp>
      <p:sp>
        <p:nvSpPr>
          <p:cNvPr id="835" name="Google Shape;835;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In some cases, causally important variables may be non-significant because other correlated variables can also explain the same variation</a:t>
            </a:r>
            <a:endParaRPr/>
          </a:p>
          <a:p>
            <a:pPr indent="-228600" lvl="0" marL="228600" rtl="0" algn="l">
              <a:lnSpc>
                <a:spcPct val="90000"/>
              </a:lnSpc>
              <a:spcBef>
                <a:spcPts val="1000"/>
              </a:spcBef>
              <a:spcAft>
                <a:spcPts val="0"/>
              </a:spcAft>
              <a:buClr>
                <a:schemeClr val="dk1"/>
              </a:buClr>
              <a:buSzPts val="2800"/>
              <a:buChar char="•"/>
            </a:pPr>
            <a:r>
              <a:rPr b="1" lang="en-US"/>
              <a:t>Removing (or not including) non-significant variables is a bad idea (“stepwise regression” or selecting a single model by AIC)</a:t>
            </a:r>
            <a:endParaRPr/>
          </a:p>
          <a:p>
            <a:pPr indent="-228600" lvl="0" marL="228600" rtl="0" algn="l">
              <a:lnSpc>
                <a:spcPct val="90000"/>
              </a:lnSpc>
              <a:spcBef>
                <a:spcPts val="1000"/>
              </a:spcBef>
              <a:spcAft>
                <a:spcPts val="0"/>
              </a:spcAft>
              <a:buClr>
                <a:schemeClr val="dk1"/>
              </a:buClr>
              <a:buSzPts val="2800"/>
              <a:buChar char="•"/>
            </a:pPr>
            <a:r>
              <a:rPr b="1" lang="en-US"/>
              <a:t>Instead, we should either: </a:t>
            </a:r>
            <a:endParaRPr/>
          </a:p>
          <a:p>
            <a:pPr indent="-228600" lvl="1" marL="685800" rtl="0" algn="l">
              <a:lnSpc>
                <a:spcPct val="90000"/>
              </a:lnSpc>
              <a:spcBef>
                <a:spcPts val="500"/>
              </a:spcBef>
              <a:spcAft>
                <a:spcPts val="0"/>
              </a:spcAft>
              <a:buClr>
                <a:schemeClr val="dk1"/>
              </a:buClr>
              <a:buSzPts val="2400"/>
              <a:buChar char="•"/>
            </a:pPr>
            <a:r>
              <a:rPr b="1" lang="en-US"/>
              <a:t>Report full model, predictor correlations &amp; submodels that explain results, OR</a:t>
            </a:r>
            <a:endParaRPr/>
          </a:p>
          <a:p>
            <a:pPr indent="-228600" lvl="1" marL="685800" rtl="0" algn="l">
              <a:lnSpc>
                <a:spcPct val="90000"/>
              </a:lnSpc>
              <a:spcBef>
                <a:spcPts val="500"/>
              </a:spcBef>
              <a:spcAft>
                <a:spcPts val="0"/>
              </a:spcAft>
              <a:buClr>
                <a:schemeClr val="dk1"/>
              </a:buClr>
              <a:buSzPts val="2400"/>
              <a:buChar char="•"/>
            </a:pPr>
            <a:r>
              <a:rPr b="1" lang="en-US"/>
              <a:t>Use AIC, Akaike weights &amp; multi-model estimates &amp; inference, OR</a:t>
            </a:r>
            <a:endParaRPr/>
          </a:p>
          <a:p>
            <a:pPr indent="-228600" lvl="1" marL="685800" rtl="0" algn="l">
              <a:lnSpc>
                <a:spcPct val="90000"/>
              </a:lnSpc>
              <a:spcBef>
                <a:spcPts val="500"/>
              </a:spcBef>
              <a:spcAft>
                <a:spcPts val="0"/>
              </a:spcAft>
              <a:buClr>
                <a:schemeClr val="dk1"/>
              </a:buClr>
              <a:buSzPts val="2400"/>
              <a:buChar char="•"/>
            </a:pPr>
            <a:r>
              <a:rPr b="1" lang="en-US"/>
              <a:t>Lasso regression and other forms of penalized regression, especially if your goal is to minimize prediction error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836" name="Google Shape;836;p9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3"/>
          <p:cNvSpPr txBox="1"/>
          <p:nvPr>
            <p:ph type="title"/>
          </p:nvPr>
        </p:nvSpPr>
        <p:spPr>
          <a:xfrm>
            <a:off x="838200" y="37114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b="1"/>
          </a:p>
        </p:txBody>
      </p:sp>
      <p:sp>
        <p:nvSpPr>
          <p:cNvPr id="842" name="Google Shape;842;p93"/>
          <p:cNvSpPr txBox="1"/>
          <p:nvPr>
            <p:ph idx="1" type="body"/>
          </p:nvPr>
        </p:nvSpPr>
        <p:spPr>
          <a:xfrm>
            <a:off x="838200" y="183164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End</a:t>
            </a:r>
            <a:endParaRPr/>
          </a:p>
          <a:p>
            <a:pPr indent="-228600" lvl="0" marL="228600" rtl="0" algn="l">
              <a:lnSpc>
                <a:spcPct val="90000"/>
              </a:lnSpc>
              <a:spcBef>
                <a:spcPts val="1000"/>
              </a:spcBef>
              <a:spcAft>
                <a:spcPts val="0"/>
              </a:spcAft>
              <a:buClr>
                <a:schemeClr val="dk1"/>
              </a:buClr>
              <a:buSzPts val="2800"/>
              <a:buChar char="•"/>
            </a:pPr>
            <a:r>
              <a:rPr b="1" lang="en-US"/>
              <a:t>Note: The subsequent slides have another detailed example of multiple regression that you can work through on your own that illustrates methods and challenges with real data!</a:t>
            </a:r>
            <a:endParaRPr/>
          </a:p>
          <a:p>
            <a:pPr indent="-50800" lvl="0" marL="228600" rtl="0" algn="l">
              <a:lnSpc>
                <a:spcPct val="90000"/>
              </a:lnSpc>
              <a:spcBef>
                <a:spcPts val="1000"/>
              </a:spcBef>
              <a:spcAft>
                <a:spcPts val="0"/>
              </a:spcAft>
              <a:buClr>
                <a:schemeClr val="dk1"/>
              </a:buClr>
              <a:buSzPts val="2800"/>
              <a:buNone/>
            </a:pPr>
            <a:r>
              <a:t/>
            </a:r>
            <a:endParaRPr b="1"/>
          </a:p>
        </p:txBody>
      </p:sp>
      <p:sp>
        <p:nvSpPr>
          <p:cNvPr id="843" name="Google Shape;843;p9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94"/>
          <p:cNvSpPr txBox="1"/>
          <p:nvPr>
            <p:ph type="title"/>
          </p:nvPr>
        </p:nvSpPr>
        <p:spPr>
          <a:xfrm>
            <a:off x="838200" y="365125"/>
            <a:ext cx="631457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Example: Growth of a </a:t>
            </a:r>
            <a:br>
              <a:rPr b="1" lang="en-US"/>
            </a:br>
            <a:r>
              <a:rPr b="1" lang="en-US"/>
              <a:t>fungal pathogen on bats</a:t>
            </a:r>
            <a:endParaRPr/>
          </a:p>
        </p:txBody>
      </p:sp>
      <p:sp>
        <p:nvSpPr>
          <p:cNvPr id="849" name="Google Shape;849;p94"/>
          <p:cNvSpPr txBox="1"/>
          <p:nvPr>
            <p:ph idx="1" type="body"/>
          </p:nvPr>
        </p:nvSpPr>
        <p:spPr>
          <a:xfrm>
            <a:off x="838200" y="1825625"/>
            <a:ext cx="6430576"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b="1" lang="en-US"/>
              <a:t>White-nose syndrome is a disease of bats that impacted populations of 6 species of bats in North America with impacts to all 6 and &gt;90% population declines in 3</a:t>
            </a:r>
            <a:endParaRPr/>
          </a:p>
          <a:p>
            <a:pPr indent="-228600" lvl="0" marL="228600" rtl="0" algn="l">
              <a:lnSpc>
                <a:spcPct val="90000"/>
              </a:lnSpc>
              <a:spcBef>
                <a:spcPts val="1000"/>
              </a:spcBef>
              <a:spcAft>
                <a:spcPts val="0"/>
              </a:spcAft>
              <a:buClr>
                <a:schemeClr val="dk1"/>
              </a:buClr>
              <a:buSzPct val="100000"/>
              <a:buChar char="•"/>
            </a:pPr>
            <a:r>
              <a:rPr b="1" lang="en-US"/>
              <a:t>Our early work aimed to try to understand how the fungus was killing bats. One hypothesis was that higher fungal growth and loads would lead to more tissue invasion.</a:t>
            </a:r>
            <a:endParaRPr/>
          </a:p>
          <a:p>
            <a:pPr indent="-228600" lvl="0" marL="228600" rtl="0" algn="l">
              <a:lnSpc>
                <a:spcPct val="90000"/>
              </a:lnSpc>
              <a:spcBef>
                <a:spcPts val="1000"/>
              </a:spcBef>
              <a:spcAft>
                <a:spcPts val="0"/>
              </a:spcAft>
              <a:buClr>
                <a:schemeClr val="dk1"/>
              </a:buClr>
              <a:buSzPct val="100000"/>
              <a:buChar char="•"/>
            </a:pPr>
            <a:r>
              <a:rPr b="1" lang="en-US"/>
              <a:t>In petri dishes in the lab, growth of the fungus increased with temperature over the range of temperatures that bats hibernate (1-13°C)</a:t>
            </a:r>
            <a:endParaRPr/>
          </a:p>
          <a:p>
            <a:pPr indent="-228600" lvl="0" marL="228600" rtl="0" algn="l">
              <a:lnSpc>
                <a:spcPct val="90000"/>
              </a:lnSpc>
              <a:spcBef>
                <a:spcPts val="1000"/>
              </a:spcBef>
              <a:spcAft>
                <a:spcPts val="0"/>
              </a:spcAft>
              <a:buClr>
                <a:schemeClr val="dk1"/>
              </a:buClr>
              <a:buSzPct val="100000"/>
              <a:buChar char="•"/>
            </a:pPr>
            <a:r>
              <a:rPr b="1" lang="en-US"/>
              <a:t>Question: do fungal loads on bats in caves/mines also increase with temperature?</a:t>
            </a:r>
            <a:endParaRPr/>
          </a:p>
        </p:txBody>
      </p:sp>
      <p:pic>
        <p:nvPicPr>
          <p:cNvPr id="850" name="Google Shape;850;p94"/>
          <p:cNvPicPr preferRelativeResize="0"/>
          <p:nvPr/>
        </p:nvPicPr>
        <p:blipFill rotWithShape="1">
          <a:blip r:embed="rId3">
            <a:alphaModFix/>
          </a:blip>
          <a:srcRect b="0" l="0" r="0" t="0"/>
          <a:stretch/>
        </p:blipFill>
        <p:spPr>
          <a:xfrm>
            <a:off x="7208618" y="3066807"/>
            <a:ext cx="4826957" cy="3562597"/>
          </a:xfrm>
          <a:prstGeom prst="rect">
            <a:avLst/>
          </a:prstGeom>
          <a:noFill/>
          <a:ln>
            <a:noFill/>
          </a:ln>
        </p:spPr>
      </p:pic>
      <p:sp>
        <p:nvSpPr>
          <p:cNvPr id="851" name="Google Shape;851;p94"/>
          <p:cNvSpPr/>
          <p:nvPr/>
        </p:nvSpPr>
        <p:spPr>
          <a:xfrm>
            <a:off x="7940842" y="3290641"/>
            <a:ext cx="2568742" cy="273116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852" name="Google Shape;852;p94"/>
          <p:cNvPicPr preferRelativeResize="0"/>
          <p:nvPr/>
        </p:nvPicPr>
        <p:blipFill rotWithShape="1">
          <a:blip r:embed="rId4">
            <a:alphaModFix/>
          </a:blip>
          <a:srcRect b="0" l="0" r="0" t="0"/>
          <a:stretch/>
        </p:blipFill>
        <p:spPr>
          <a:xfrm>
            <a:off x="7832559" y="-1660"/>
            <a:ext cx="4144404" cy="3020235"/>
          </a:xfrm>
          <a:prstGeom prst="rect">
            <a:avLst/>
          </a:prstGeom>
          <a:noFill/>
          <a:ln>
            <a:noFill/>
          </a:ln>
        </p:spPr>
      </p:pic>
      <p:sp>
        <p:nvSpPr>
          <p:cNvPr id="853" name="Google Shape;853;p9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5"/>
          <p:cNvSpPr txBox="1"/>
          <p:nvPr>
            <p:ph type="title"/>
          </p:nvPr>
        </p:nvSpPr>
        <p:spPr>
          <a:xfrm>
            <a:off x="838200" y="-31955"/>
            <a:ext cx="652512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Methods &amp; data</a:t>
            </a:r>
            <a:endParaRPr/>
          </a:p>
        </p:txBody>
      </p:sp>
      <p:sp>
        <p:nvSpPr>
          <p:cNvPr id="859" name="Google Shape;859;p95"/>
          <p:cNvSpPr txBox="1"/>
          <p:nvPr>
            <p:ph idx="1" type="body"/>
          </p:nvPr>
        </p:nvSpPr>
        <p:spPr>
          <a:xfrm>
            <a:off x="838200" y="1181897"/>
            <a:ext cx="8335879" cy="4351338"/>
          </a:xfrm>
          <a:prstGeom prst="rect">
            <a:avLst/>
          </a:prstGeom>
          <a:noFill/>
          <a:ln>
            <a:noFill/>
          </a:ln>
        </p:spPr>
        <p:txBody>
          <a:bodyPr anchorCtr="0" anchor="t" bIns="45700" lIns="91425" spcFirstLastPara="1" rIns="91425" wrap="square" tIns="45700">
            <a:normAutofit lnSpcReduction="10000"/>
          </a:bodyPr>
          <a:lstStyle/>
          <a:p>
            <a:pPr indent="-241934" lvl="0" marL="228600" rtl="0" algn="l">
              <a:lnSpc>
                <a:spcPct val="90000"/>
              </a:lnSpc>
              <a:spcBef>
                <a:spcPts val="0"/>
              </a:spcBef>
              <a:spcAft>
                <a:spcPts val="0"/>
              </a:spcAft>
              <a:buClr>
                <a:schemeClr val="dk1"/>
              </a:buClr>
              <a:buSzPts val="2800"/>
              <a:buChar char="•"/>
            </a:pPr>
            <a:r>
              <a:rPr b="1" lang="en-US"/>
              <a:t>We sampled bats in caves and mines in IL, WI, MI, twice per winter (Nov, Mar)</a:t>
            </a:r>
            <a:endParaRPr/>
          </a:p>
          <a:p>
            <a:pPr indent="-241934" lvl="0" marL="228600" rtl="0" algn="l">
              <a:lnSpc>
                <a:spcPct val="90000"/>
              </a:lnSpc>
              <a:spcBef>
                <a:spcPts val="1000"/>
              </a:spcBef>
              <a:spcAft>
                <a:spcPts val="0"/>
              </a:spcAft>
              <a:buClr>
                <a:schemeClr val="dk1"/>
              </a:buClr>
              <a:buSzPts val="2800"/>
              <a:buChar char="•"/>
            </a:pPr>
            <a:r>
              <a:rPr b="1" lang="en-US"/>
              <a:t>Fungus grows on the surface of bats’ skin during winter so we swabbed bats with sterile swabs (fancy Q-tips) and quantified the amount of fungus with qPCR</a:t>
            </a:r>
            <a:endParaRPr/>
          </a:p>
          <a:p>
            <a:pPr indent="-241934" lvl="0" marL="228600" rtl="0" algn="l">
              <a:lnSpc>
                <a:spcPct val="90000"/>
              </a:lnSpc>
              <a:spcBef>
                <a:spcPts val="1000"/>
              </a:spcBef>
              <a:spcAft>
                <a:spcPts val="0"/>
              </a:spcAft>
              <a:buClr>
                <a:schemeClr val="dk1"/>
              </a:buClr>
              <a:buSzPts val="2800"/>
              <a:buChar char="•"/>
            </a:pPr>
            <a:r>
              <a:rPr b="1" lang="en-US"/>
              <a:t>Today we’ll use data from a single large mine in IL sampled over a single winter, 2013-2014</a:t>
            </a:r>
            <a:endParaRPr/>
          </a:p>
          <a:p>
            <a:pPr indent="0" lvl="0" marL="0" rtl="0" algn="l">
              <a:lnSpc>
                <a:spcPct val="90000"/>
              </a:lnSpc>
              <a:spcBef>
                <a:spcPts val="1000"/>
              </a:spcBef>
              <a:spcAft>
                <a:spcPts val="0"/>
              </a:spcAft>
              <a:buClr>
                <a:schemeClr val="dk1"/>
              </a:buClr>
              <a:buSzPts val="2200"/>
              <a:buNone/>
            </a:pPr>
            <a:r>
              <a:rPr b="1" i="1" lang="en-US" sz="2200"/>
              <a:t>lapply(c("tidyverse","lme4","ggthemes","effects","car"), require, character.only=T) #load packages</a:t>
            </a:r>
            <a:endParaRPr/>
          </a:p>
          <a:p>
            <a:pPr indent="0" lvl="0" marL="0" rtl="0" algn="l">
              <a:lnSpc>
                <a:spcPct val="90000"/>
              </a:lnSpc>
              <a:spcBef>
                <a:spcPts val="1000"/>
              </a:spcBef>
              <a:spcAft>
                <a:spcPts val="0"/>
              </a:spcAft>
              <a:buClr>
                <a:schemeClr val="dk1"/>
              </a:buClr>
              <a:buSzPts val="2200"/>
              <a:buNone/>
            </a:pPr>
            <a:r>
              <a:rPr b="1" i="1" lang="en-US" sz="2200"/>
              <a:t>m=read.csv("BatFungalLoads.csv") #read data file</a:t>
            </a:r>
            <a:endParaRPr/>
          </a:p>
        </p:txBody>
      </p:sp>
      <p:pic>
        <p:nvPicPr>
          <p:cNvPr id="860" name="Google Shape;860;p95"/>
          <p:cNvPicPr preferRelativeResize="0"/>
          <p:nvPr/>
        </p:nvPicPr>
        <p:blipFill rotWithShape="1">
          <a:blip r:embed="rId3">
            <a:alphaModFix/>
          </a:blip>
          <a:srcRect b="0" l="0" r="0" t="0"/>
          <a:stretch/>
        </p:blipFill>
        <p:spPr>
          <a:xfrm>
            <a:off x="9508585" y="3429000"/>
            <a:ext cx="2683415" cy="3344858"/>
          </a:xfrm>
          <a:prstGeom prst="rect">
            <a:avLst/>
          </a:prstGeom>
          <a:noFill/>
          <a:ln>
            <a:noFill/>
          </a:ln>
        </p:spPr>
      </p:pic>
      <p:pic>
        <p:nvPicPr>
          <p:cNvPr id="861" name="Google Shape;861;p95"/>
          <p:cNvPicPr preferRelativeResize="0"/>
          <p:nvPr/>
        </p:nvPicPr>
        <p:blipFill rotWithShape="1">
          <a:blip r:embed="rId4">
            <a:alphaModFix/>
          </a:blip>
          <a:srcRect b="0" l="0" r="0" t="0"/>
          <a:stretch/>
        </p:blipFill>
        <p:spPr>
          <a:xfrm>
            <a:off x="9496163" y="1893030"/>
            <a:ext cx="2690824" cy="1770585"/>
          </a:xfrm>
          <a:prstGeom prst="rect">
            <a:avLst/>
          </a:prstGeom>
          <a:noFill/>
          <a:ln>
            <a:noFill/>
          </a:ln>
        </p:spPr>
      </p:pic>
      <p:pic>
        <p:nvPicPr>
          <p:cNvPr id="862" name="Google Shape;862;p95"/>
          <p:cNvPicPr preferRelativeResize="0"/>
          <p:nvPr/>
        </p:nvPicPr>
        <p:blipFill rotWithShape="1">
          <a:blip r:embed="rId5">
            <a:alphaModFix/>
          </a:blip>
          <a:srcRect b="0" l="0" r="0" t="0"/>
          <a:stretch/>
        </p:blipFill>
        <p:spPr>
          <a:xfrm>
            <a:off x="879026" y="5600701"/>
            <a:ext cx="7422139" cy="1173158"/>
          </a:xfrm>
          <a:prstGeom prst="rect">
            <a:avLst/>
          </a:prstGeom>
          <a:noFill/>
          <a:ln>
            <a:noFill/>
          </a:ln>
        </p:spPr>
      </p:pic>
      <p:sp>
        <p:nvSpPr>
          <p:cNvPr id="863" name="Google Shape;863;p95"/>
          <p:cNvSpPr/>
          <p:nvPr/>
        </p:nvSpPr>
        <p:spPr>
          <a:xfrm>
            <a:off x="6677526" y="5600701"/>
            <a:ext cx="848227" cy="125729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864" name="Google Shape;864;p95"/>
          <p:cNvSpPr/>
          <p:nvPr/>
        </p:nvSpPr>
        <p:spPr>
          <a:xfrm>
            <a:off x="3615490" y="5626771"/>
            <a:ext cx="946480" cy="114708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descr="A picture containing animal, bat, dog, large&#10;&#10;Description automatically generated" id="865" name="Google Shape;865;p95"/>
          <p:cNvPicPr preferRelativeResize="0"/>
          <p:nvPr/>
        </p:nvPicPr>
        <p:blipFill rotWithShape="1">
          <a:blip r:embed="rId6">
            <a:alphaModFix/>
          </a:blip>
          <a:srcRect b="0" l="0" r="0" t="0"/>
          <a:stretch/>
        </p:blipFill>
        <p:spPr>
          <a:xfrm>
            <a:off x="9496163" y="375356"/>
            <a:ext cx="2695837" cy="1517656"/>
          </a:xfrm>
          <a:prstGeom prst="rect">
            <a:avLst/>
          </a:prstGeom>
          <a:noFill/>
          <a:ln>
            <a:noFill/>
          </a:ln>
        </p:spPr>
      </p:pic>
      <p:sp>
        <p:nvSpPr>
          <p:cNvPr id="866" name="Google Shape;866;p9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Plot your data!</a:t>
            </a:r>
            <a:endParaRPr/>
          </a:p>
        </p:txBody>
      </p:sp>
      <p:sp>
        <p:nvSpPr>
          <p:cNvPr id="872" name="Google Shape;872;p96"/>
          <p:cNvSpPr txBox="1"/>
          <p:nvPr>
            <p:ph idx="1" type="body"/>
          </p:nvPr>
        </p:nvSpPr>
        <p:spPr>
          <a:xfrm>
            <a:off x="838200" y="1807577"/>
            <a:ext cx="6332621"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b="1" lang="en-US" sz="2600"/>
              <a:t>A quick plot of fungal loads vs temperature looks… messy!</a:t>
            </a:r>
            <a:endParaRPr/>
          </a:p>
        </p:txBody>
      </p:sp>
      <p:pic>
        <p:nvPicPr>
          <p:cNvPr id="873" name="Google Shape;873;p96"/>
          <p:cNvPicPr preferRelativeResize="0"/>
          <p:nvPr/>
        </p:nvPicPr>
        <p:blipFill rotWithShape="1">
          <a:blip r:embed="rId3">
            <a:alphaModFix/>
          </a:blip>
          <a:srcRect b="0" l="0" r="0" t="0"/>
          <a:stretch/>
        </p:blipFill>
        <p:spPr>
          <a:xfrm>
            <a:off x="7634037" y="0"/>
            <a:ext cx="4557963" cy="3467244"/>
          </a:xfrm>
          <a:prstGeom prst="rect">
            <a:avLst/>
          </a:prstGeom>
          <a:noFill/>
          <a:ln>
            <a:noFill/>
          </a:ln>
        </p:spPr>
      </p:pic>
      <p:sp>
        <p:nvSpPr>
          <p:cNvPr id="874" name="Google Shape;874;p96"/>
          <p:cNvSpPr txBox="1"/>
          <p:nvPr/>
        </p:nvSpPr>
        <p:spPr>
          <a:xfrm>
            <a:off x="8216067" y="5111571"/>
            <a:ext cx="389372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ggplot(m,aes(x=temperature,y=logLoad))+</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geom_point(size=2)+theme_few()+</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theme(axis.title=element_text(size=20),</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axis.text=element_text(size=20))</a:t>
            </a:r>
            <a:endParaRPr/>
          </a:p>
        </p:txBody>
      </p:sp>
      <p:sp>
        <p:nvSpPr>
          <p:cNvPr id="875" name="Google Shape;875;p9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Plot your data!</a:t>
            </a:r>
            <a:endParaRPr/>
          </a:p>
        </p:txBody>
      </p:sp>
      <p:sp>
        <p:nvSpPr>
          <p:cNvPr id="881" name="Google Shape;881;p97"/>
          <p:cNvSpPr txBox="1"/>
          <p:nvPr>
            <p:ph idx="1" type="body"/>
          </p:nvPr>
        </p:nvSpPr>
        <p:spPr>
          <a:xfrm>
            <a:off x="838200" y="1825624"/>
            <a:ext cx="6332621" cy="456915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a:t>A quick plot of fungal loads vs temperature looks… messy!</a:t>
            </a:r>
            <a:endParaRPr/>
          </a:p>
          <a:p>
            <a:pPr indent="-228600" lvl="0" marL="228600" rtl="0" algn="l">
              <a:lnSpc>
                <a:spcPct val="90000"/>
              </a:lnSpc>
              <a:spcBef>
                <a:spcPts val="1000"/>
              </a:spcBef>
              <a:spcAft>
                <a:spcPts val="0"/>
              </a:spcAft>
              <a:buClr>
                <a:schemeClr val="dk1"/>
              </a:buClr>
              <a:buSzPct val="100000"/>
              <a:buChar char="•"/>
            </a:pPr>
            <a:r>
              <a:rPr b="1" lang="en-US"/>
              <a:t>A quick model confirms this:</a:t>
            </a:r>
            <a:endParaRPr/>
          </a:p>
          <a:p>
            <a:pPr indent="0" lvl="0" marL="0" rtl="0" algn="l">
              <a:lnSpc>
                <a:spcPct val="90000"/>
              </a:lnSpc>
              <a:spcBef>
                <a:spcPts val="1000"/>
              </a:spcBef>
              <a:spcAft>
                <a:spcPts val="0"/>
              </a:spcAft>
              <a:buClr>
                <a:schemeClr val="dk1"/>
              </a:buClr>
              <a:buSzPct val="100000"/>
              <a:buNone/>
            </a:pPr>
            <a:r>
              <a:rPr b="1" i="1" lang="en-US" sz="2200"/>
              <a:t>g0=lm(logLoad ~ temperature,data=m);summary(g0)</a:t>
            </a:r>
            <a:endParaRPr/>
          </a:p>
          <a:p>
            <a:pPr indent="0" lvl="0" marL="0" rtl="0" algn="l">
              <a:lnSpc>
                <a:spcPct val="90000"/>
              </a:lnSpc>
              <a:spcBef>
                <a:spcPts val="1000"/>
              </a:spcBef>
              <a:spcAft>
                <a:spcPts val="0"/>
              </a:spcAft>
              <a:buClr>
                <a:schemeClr val="dk1"/>
              </a:buClr>
              <a:buSzPct val="100000"/>
              <a:buNone/>
            </a:pPr>
            <a:r>
              <a:t/>
            </a:r>
            <a:endParaRPr b="1"/>
          </a:p>
          <a:p>
            <a:pPr indent="0" lvl="0" marL="0" rtl="0" algn="l">
              <a:lnSpc>
                <a:spcPct val="90000"/>
              </a:lnSpc>
              <a:spcBef>
                <a:spcPts val="1000"/>
              </a:spcBef>
              <a:spcAft>
                <a:spcPts val="0"/>
              </a:spcAft>
              <a:buClr>
                <a:schemeClr val="dk1"/>
              </a:buClr>
              <a:buSzPct val="100000"/>
              <a:buNone/>
            </a:pPr>
            <a:r>
              <a:t/>
            </a:r>
            <a:endParaRPr b="1"/>
          </a:p>
          <a:p>
            <a:pPr indent="-228600" lvl="0" marL="228600" rtl="0" algn="l">
              <a:lnSpc>
                <a:spcPct val="90000"/>
              </a:lnSpc>
              <a:spcBef>
                <a:spcPts val="1000"/>
              </a:spcBef>
              <a:spcAft>
                <a:spcPts val="0"/>
              </a:spcAft>
              <a:buClr>
                <a:schemeClr val="dk1"/>
              </a:buClr>
              <a:buSzPct val="100000"/>
              <a:buChar char="•"/>
            </a:pPr>
            <a:r>
              <a:rPr b="1" lang="en-US"/>
              <a:t>The </a:t>
            </a:r>
            <a:r>
              <a:rPr b="1" i="1" lang="en-US"/>
              <a:t>temperature</a:t>
            </a:r>
            <a:r>
              <a:rPr b="1" lang="en-US"/>
              <a:t> slope is negative?</a:t>
            </a:r>
            <a:endParaRPr/>
          </a:p>
          <a:p>
            <a:pPr indent="-228600" lvl="0" marL="228600" rtl="0" algn="l">
              <a:lnSpc>
                <a:spcPct val="90000"/>
              </a:lnSpc>
              <a:spcBef>
                <a:spcPts val="1000"/>
              </a:spcBef>
              <a:spcAft>
                <a:spcPts val="0"/>
              </a:spcAft>
              <a:buClr>
                <a:schemeClr val="dk1"/>
              </a:buClr>
              <a:buSzPct val="100000"/>
              <a:buChar char="•"/>
            </a:pPr>
            <a:r>
              <a:rPr b="1" lang="en-US"/>
              <a:t>But wait! We sampled bats twice during the winter and the fungus grows on bats over the winter!</a:t>
            </a:r>
            <a:endParaRPr/>
          </a:p>
          <a:p>
            <a:pPr indent="-228600" lvl="0" marL="228600" rtl="0" algn="l">
              <a:lnSpc>
                <a:spcPct val="90000"/>
              </a:lnSpc>
              <a:spcBef>
                <a:spcPts val="1000"/>
              </a:spcBef>
              <a:spcAft>
                <a:spcPts val="0"/>
              </a:spcAft>
              <a:buClr>
                <a:schemeClr val="dk1"/>
              </a:buClr>
              <a:buSzPct val="100000"/>
              <a:buChar char="•"/>
            </a:pPr>
            <a:r>
              <a:rPr b="1" lang="en-US"/>
              <a:t>So, we should show the date sampled!</a:t>
            </a:r>
            <a:endParaRPr/>
          </a:p>
        </p:txBody>
      </p:sp>
      <p:pic>
        <p:nvPicPr>
          <p:cNvPr id="882" name="Google Shape;882;p97"/>
          <p:cNvPicPr preferRelativeResize="0"/>
          <p:nvPr/>
        </p:nvPicPr>
        <p:blipFill rotWithShape="1">
          <a:blip r:embed="rId3">
            <a:alphaModFix/>
          </a:blip>
          <a:srcRect b="0" l="0" r="0" t="0"/>
          <a:stretch/>
        </p:blipFill>
        <p:spPr>
          <a:xfrm>
            <a:off x="7634037" y="0"/>
            <a:ext cx="4557963" cy="3467244"/>
          </a:xfrm>
          <a:prstGeom prst="rect">
            <a:avLst/>
          </a:prstGeom>
          <a:noFill/>
          <a:ln>
            <a:noFill/>
          </a:ln>
        </p:spPr>
      </p:pic>
      <p:sp>
        <p:nvSpPr>
          <p:cNvPr id="883" name="Google Shape;883;p97"/>
          <p:cNvSpPr txBox="1"/>
          <p:nvPr/>
        </p:nvSpPr>
        <p:spPr>
          <a:xfrm>
            <a:off x="8216067" y="5111571"/>
            <a:ext cx="389372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ggplot(m,aes(x=temperature,y=logLoad))+</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geom_point(size=2)+theme_few()+</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theme(axis.title=element_text(size=20),</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axis.text=element_text(size=20))</a:t>
            </a:r>
            <a:endParaRPr/>
          </a:p>
        </p:txBody>
      </p:sp>
      <p:pic>
        <p:nvPicPr>
          <p:cNvPr id="884" name="Google Shape;884;p97"/>
          <p:cNvPicPr preferRelativeResize="0"/>
          <p:nvPr/>
        </p:nvPicPr>
        <p:blipFill rotWithShape="1">
          <a:blip r:embed="rId4">
            <a:alphaModFix/>
          </a:blip>
          <a:srcRect b="0" l="0" r="0" t="0"/>
          <a:stretch/>
        </p:blipFill>
        <p:spPr>
          <a:xfrm>
            <a:off x="838200" y="3380874"/>
            <a:ext cx="4900533" cy="866856"/>
          </a:xfrm>
          <a:prstGeom prst="rect">
            <a:avLst/>
          </a:prstGeom>
          <a:noFill/>
          <a:ln>
            <a:noFill/>
          </a:ln>
        </p:spPr>
      </p:pic>
      <p:sp>
        <p:nvSpPr>
          <p:cNvPr id="885" name="Google Shape;885;p9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Plot your data #2!</a:t>
            </a:r>
            <a:endParaRPr/>
          </a:p>
        </p:txBody>
      </p:sp>
      <p:sp>
        <p:nvSpPr>
          <p:cNvPr id="891" name="Google Shape;891;p98"/>
          <p:cNvSpPr txBox="1"/>
          <p:nvPr>
            <p:ph idx="1" type="body"/>
          </p:nvPr>
        </p:nvSpPr>
        <p:spPr>
          <a:xfrm>
            <a:off x="838200" y="1825625"/>
            <a:ext cx="6332621"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Lower plot shows fungal loads vs temperature, with color showing the date sampled</a:t>
            </a:r>
            <a:endParaRPr/>
          </a:p>
          <a:p>
            <a:pPr indent="-228600" lvl="0" marL="228600" rtl="0" algn="l">
              <a:lnSpc>
                <a:spcPct val="90000"/>
              </a:lnSpc>
              <a:spcBef>
                <a:spcPts val="1000"/>
              </a:spcBef>
              <a:spcAft>
                <a:spcPts val="0"/>
              </a:spcAft>
              <a:buClr>
                <a:schemeClr val="dk1"/>
              </a:buClr>
              <a:buSzPts val="2800"/>
              <a:buChar char="•"/>
            </a:pPr>
            <a:r>
              <a:rPr b="1" lang="en-US"/>
              <a:t>Q20: What patterns do you see in temperature and fungal loads for the two dates sampled?</a:t>
            </a:r>
            <a:endParaRPr/>
          </a:p>
        </p:txBody>
      </p:sp>
      <p:pic>
        <p:nvPicPr>
          <p:cNvPr id="892" name="Google Shape;892;p98"/>
          <p:cNvPicPr preferRelativeResize="0"/>
          <p:nvPr/>
        </p:nvPicPr>
        <p:blipFill rotWithShape="1">
          <a:blip r:embed="rId3">
            <a:alphaModFix/>
          </a:blip>
          <a:srcRect b="0" l="0" r="0" t="0"/>
          <a:stretch/>
        </p:blipFill>
        <p:spPr>
          <a:xfrm>
            <a:off x="7634037" y="0"/>
            <a:ext cx="4557963" cy="3467244"/>
          </a:xfrm>
          <a:prstGeom prst="rect">
            <a:avLst/>
          </a:prstGeom>
          <a:noFill/>
          <a:ln>
            <a:noFill/>
          </a:ln>
        </p:spPr>
      </p:pic>
      <p:pic>
        <p:nvPicPr>
          <p:cNvPr id="893" name="Google Shape;893;p98"/>
          <p:cNvPicPr preferRelativeResize="0"/>
          <p:nvPr/>
        </p:nvPicPr>
        <p:blipFill rotWithShape="1">
          <a:blip r:embed="rId4">
            <a:alphaModFix/>
          </a:blip>
          <a:srcRect b="0" l="0" r="0" t="0"/>
          <a:stretch/>
        </p:blipFill>
        <p:spPr>
          <a:xfrm>
            <a:off x="7634036" y="3390756"/>
            <a:ext cx="4557963" cy="3467244"/>
          </a:xfrm>
          <a:prstGeom prst="rect">
            <a:avLst/>
          </a:prstGeom>
          <a:noFill/>
          <a:ln>
            <a:noFill/>
          </a:ln>
        </p:spPr>
      </p:pic>
      <p:sp>
        <p:nvSpPr>
          <p:cNvPr id="894" name="Google Shape;894;p98"/>
          <p:cNvSpPr txBox="1"/>
          <p:nvPr/>
        </p:nvSpPr>
        <p:spPr>
          <a:xfrm>
            <a:off x="840702" y="5517218"/>
            <a:ext cx="609700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ggplot(m,aes(x=temperature,y=logLoad, color=date_sampled))+</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geom_point(size=2)+ theme_few()+  theme(axis.title=element_text(size=20), axis.text=element_text(size=20), legend.position="top", legend.title=element_blank(), legend.text=element_text(size=20))</a:t>
            </a:r>
            <a:endParaRPr/>
          </a:p>
        </p:txBody>
      </p:sp>
      <p:sp>
        <p:nvSpPr>
          <p:cNvPr id="895" name="Google Shape;895;p9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Plot your data #2!</a:t>
            </a:r>
            <a:endParaRPr/>
          </a:p>
        </p:txBody>
      </p:sp>
      <p:sp>
        <p:nvSpPr>
          <p:cNvPr id="901" name="Google Shape;901;p99"/>
          <p:cNvSpPr txBox="1"/>
          <p:nvPr>
            <p:ph idx="1" type="body"/>
          </p:nvPr>
        </p:nvSpPr>
        <p:spPr>
          <a:xfrm>
            <a:off x="838200" y="1825625"/>
            <a:ext cx="6332621"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Lower plot shows fungal loads vs temperature, with color showing the date sampled</a:t>
            </a:r>
            <a:endParaRPr/>
          </a:p>
          <a:p>
            <a:pPr indent="-228600" lvl="1" marL="685800" rtl="0" algn="l">
              <a:lnSpc>
                <a:spcPct val="90000"/>
              </a:lnSpc>
              <a:spcBef>
                <a:spcPts val="500"/>
              </a:spcBef>
              <a:spcAft>
                <a:spcPts val="0"/>
              </a:spcAft>
              <a:buClr>
                <a:schemeClr val="dk1"/>
              </a:buClr>
              <a:buSzPts val="2400"/>
              <a:buChar char="•"/>
            </a:pPr>
            <a:r>
              <a:rPr b="1" lang="en-US"/>
              <a:t>Temperatures are higher in November and have a small range</a:t>
            </a:r>
            <a:endParaRPr/>
          </a:p>
          <a:p>
            <a:pPr indent="-228600" lvl="1" marL="685800" rtl="0" algn="l">
              <a:lnSpc>
                <a:spcPct val="90000"/>
              </a:lnSpc>
              <a:spcBef>
                <a:spcPts val="500"/>
              </a:spcBef>
              <a:spcAft>
                <a:spcPts val="0"/>
              </a:spcAft>
              <a:buClr>
                <a:schemeClr val="dk1"/>
              </a:buClr>
              <a:buSzPts val="2400"/>
              <a:buChar char="•"/>
            </a:pPr>
            <a:r>
              <a:rPr b="1" lang="en-US"/>
              <a:t>Loads are higher in March</a:t>
            </a:r>
            <a:endParaRPr/>
          </a:p>
          <a:p>
            <a:pPr indent="-228600" lvl="0" marL="228600" rtl="0" algn="l">
              <a:lnSpc>
                <a:spcPct val="90000"/>
              </a:lnSpc>
              <a:spcBef>
                <a:spcPts val="1000"/>
              </a:spcBef>
              <a:spcAft>
                <a:spcPts val="0"/>
              </a:spcAft>
              <a:buClr>
                <a:schemeClr val="dk1"/>
              </a:buClr>
              <a:buSzPts val="2800"/>
              <a:buChar char="•"/>
            </a:pPr>
            <a:r>
              <a:rPr b="1" lang="en-US"/>
              <a:t>There appears to be an increase in loads with temperature in November, but in March?</a:t>
            </a:r>
            <a:endParaRPr/>
          </a:p>
        </p:txBody>
      </p:sp>
      <p:pic>
        <p:nvPicPr>
          <p:cNvPr id="902" name="Google Shape;902;p99"/>
          <p:cNvPicPr preferRelativeResize="0"/>
          <p:nvPr/>
        </p:nvPicPr>
        <p:blipFill rotWithShape="1">
          <a:blip r:embed="rId3">
            <a:alphaModFix/>
          </a:blip>
          <a:srcRect b="0" l="0" r="0" t="0"/>
          <a:stretch/>
        </p:blipFill>
        <p:spPr>
          <a:xfrm>
            <a:off x="7634037" y="0"/>
            <a:ext cx="4557963" cy="3467244"/>
          </a:xfrm>
          <a:prstGeom prst="rect">
            <a:avLst/>
          </a:prstGeom>
          <a:noFill/>
          <a:ln>
            <a:noFill/>
          </a:ln>
        </p:spPr>
      </p:pic>
      <p:pic>
        <p:nvPicPr>
          <p:cNvPr id="903" name="Google Shape;903;p99"/>
          <p:cNvPicPr preferRelativeResize="0"/>
          <p:nvPr/>
        </p:nvPicPr>
        <p:blipFill rotWithShape="1">
          <a:blip r:embed="rId4">
            <a:alphaModFix/>
          </a:blip>
          <a:srcRect b="0" l="0" r="0" t="0"/>
          <a:stretch/>
        </p:blipFill>
        <p:spPr>
          <a:xfrm>
            <a:off x="7634036" y="3390756"/>
            <a:ext cx="4557963" cy="3467244"/>
          </a:xfrm>
          <a:prstGeom prst="rect">
            <a:avLst/>
          </a:prstGeom>
          <a:noFill/>
          <a:ln>
            <a:noFill/>
          </a:ln>
        </p:spPr>
      </p:pic>
      <p:sp>
        <p:nvSpPr>
          <p:cNvPr id="904" name="Google Shape;904;p99"/>
          <p:cNvSpPr txBox="1"/>
          <p:nvPr/>
        </p:nvSpPr>
        <p:spPr>
          <a:xfrm>
            <a:off x="840702" y="5517218"/>
            <a:ext cx="609700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ggplot(m,aes(x=temperature,y=logLoad, color=date_sampled))+</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geom_point(size=2)+ theme_few()+  theme(axis.title=element_text(size=20), axis.text=element_text(size=20), legend.position="top", legend.title=element_blank(), legend.text=element_text(size=20))</a:t>
            </a:r>
            <a:endParaRPr/>
          </a:p>
        </p:txBody>
      </p:sp>
      <p:sp>
        <p:nvSpPr>
          <p:cNvPr id="905" name="Google Shape;905;p9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Plot your data #2!</a:t>
            </a:r>
            <a:endParaRPr/>
          </a:p>
        </p:txBody>
      </p:sp>
      <p:sp>
        <p:nvSpPr>
          <p:cNvPr id="911" name="Google Shape;911;p100"/>
          <p:cNvSpPr txBox="1"/>
          <p:nvPr>
            <p:ph idx="1" type="body"/>
          </p:nvPr>
        </p:nvSpPr>
        <p:spPr>
          <a:xfrm>
            <a:off x="838200" y="1837657"/>
            <a:ext cx="6332621"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Let’s fit a model with date and temperature</a:t>
            </a:r>
            <a:endParaRPr/>
          </a:p>
          <a:p>
            <a:pPr indent="0" lvl="0" marL="0" rtl="0" algn="l">
              <a:lnSpc>
                <a:spcPct val="90000"/>
              </a:lnSpc>
              <a:spcBef>
                <a:spcPts val="1000"/>
              </a:spcBef>
              <a:spcAft>
                <a:spcPts val="0"/>
              </a:spcAft>
              <a:buClr>
                <a:schemeClr val="dk1"/>
              </a:buClr>
              <a:buSzPct val="100000"/>
              <a:buNone/>
            </a:pPr>
            <a:r>
              <a:rPr b="1" i="1" lang="en-US" sz="2400"/>
              <a:t>g1=lm(logLoad ~ temperature+ date_sampled,data=m);summary(g1)</a:t>
            </a:r>
            <a:endParaRPr/>
          </a:p>
          <a:p>
            <a:pPr indent="0" lvl="0" marL="0" rtl="0" algn="l">
              <a:lnSpc>
                <a:spcPct val="90000"/>
              </a:lnSpc>
              <a:spcBef>
                <a:spcPts val="1000"/>
              </a:spcBef>
              <a:spcAft>
                <a:spcPts val="0"/>
              </a:spcAft>
              <a:buClr>
                <a:schemeClr val="dk1"/>
              </a:buClr>
              <a:buSzPct val="100000"/>
              <a:buNone/>
            </a:pPr>
            <a:r>
              <a:rPr b="1" lang="en-US" sz="2400"/>
              <a:t>(Note: R treats date_sampled, a character column, as a factor)</a:t>
            </a:r>
            <a:endParaRPr/>
          </a:p>
          <a:p>
            <a:pPr indent="-228600" lvl="0" marL="228600" rtl="0" algn="l">
              <a:lnSpc>
                <a:spcPct val="90000"/>
              </a:lnSpc>
              <a:spcBef>
                <a:spcPts val="1000"/>
              </a:spcBef>
              <a:spcAft>
                <a:spcPts val="0"/>
              </a:spcAft>
              <a:buClr>
                <a:schemeClr val="dk1"/>
              </a:buClr>
              <a:buSzPct val="100000"/>
              <a:buChar char="•"/>
            </a:pPr>
            <a:r>
              <a:rPr b="1" lang="en-US"/>
              <a:t>Q21: What is this model fitting to the data? What does this analysis suggest?</a:t>
            </a:r>
            <a:endParaRPr/>
          </a:p>
          <a:p>
            <a:pPr indent="-228600" lvl="0" marL="228600" rtl="0" algn="l">
              <a:lnSpc>
                <a:spcPct val="90000"/>
              </a:lnSpc>
              <a:spcBef>
                <a:spcPts val="1000"/>
              </a:spcBef>
              <a:spcAft>
                <a:spcPts val="0"/>
              </a:spcAft>
              <a:buClr>
                <a:schemeClr val="dk1"/>
              </a:buClr>
              <a:buSzPct val="100000"/>
              <a:buChar char="•"/>
            </a:pPr>
            <a:r>
              <a:rPr b="1" lang="en-US"/>
              <a:t>Although it seems like we have support for loads increasing with temperature, it’s not clear if the model above is a good description of the data</a:t>
            </a:r>
            <a:endParaRPr/>
          </a:p>
          <a:p>
            <a:pPr indent="-228600" lvl="0" marL="228600" rtl="0" algn="l">
              <a:lnSpc>
                <a:spcPct val="90000"/>
              </a:lnSpc>
              <a:spcBef>
                <a:spcPts val="1000"/>
              </a:spcBef>
              <a:spcAft>
                <a:spcPts val="0"/>
              </a:spcAft>
              <a:buClr>
                <a:schemeClr val="dk1"/>
              </a:buClr>
              <a:buSzPct val="100000"/>
              <a:buChar char="•"/>
            </a:pPr>
            <a:r>
              <a:rPr b="1" lang="en-US"/>
              <a:t>We can dig a little deeper…</a:t>
            </a:r>
            <a:endParaRPr/>
          </a:p>
        </p:txBody>
      </p:sp>
      <p:pic>
        <p:nvPicPr>
          <p:cNvPr id="912" name="Google Shape;912;p100"/>
          <p:cNvPicPr preferRelativeResize="0"/>
          <p:nvPr/>
        </p:nvPicPr>
        <p:blipFill rotWithShape="1">
          <a:blip r:embed="rId3">
            <a:alphaModFix/>
          </a:blip>
          <a:srcRect b="0" l="0" r="0" t="0"/>
          <a:stretch/>
        </p:blipFill>
        <p:spPr>
          <a:xfrm>
            <a:off x="7501688" y="0"/>
            <a:ext cx="4557963" cy="3467244"/>
          </a:xfrm>
          <a:prstGeom prst="rect">
            <a:avLst/>
          </a:prstGeom>
          <a:noFill/>
          <a:ln>
            <a:noFill/>
          </a:ln>
        </p:spPr>
      </p:pic>
      <p:pic>
        <p:nvPicPr>
          <p:cNvPr id="913" name="Google Shape;913;p100"/>
          <p:cNvPicPr preferRelativeResize="0"/>
          <p:nvPr/>
        </p:nvPicPr>
        <p:blipFill rotWithShape="1">
          <a:blip r:embed="rId4">
            <a:alphaModFix/>
          </a:blip>
          <a:srcRect b="0" l="0" r="0" t="0"/>
          <a:stretch/>
        </p:blipFill>
        <p:spPr>
          <a:xfrm>
            <a:off x="7501688" y="4727383"/>
            <a:ext cx="4621107" cy="1866949"/>
          </a:xfrm>
          <a:prstGeom prst="rect">
            <a:avLst/>
          </a:prstGeom>
          <a:noFill/>
          <a:ln>
            <a:noFill/>
          </a:ln>
        </p:spPr>
      </p:pic>
      <p:sp>
        <p:nvSpPr>
          <p:cNvPr id="914" name="Google Shape;914;p10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1"/>
          <p:cNvSpPr txBox="1"/>
          <p:nvPr>
            <p:ph type="title"/>
          </p:nvPr>
        </p:nvSpPr>
        <p:spPr>
          <a:xfrm>
            <a:off x="838201" y="365125"/>
            <a:ext cx="6663488"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US" sz="3600"/>
              <a:t>Do loads increase with temperature in both Nov &amp; Mar?</a:t>
            </a:r>
            <a:endParaRPr/>
          </a:p>
        </p:txBody>
      </p:sp>
      <p:sp>
        <p:nvSpPr>
          <p:cNvPr id="920" name="Google Shape;920;p101"/>
          <p:cNvSpPr txBox="1"/>
          <p:nvPr>
            <p:ph idx="1" type="body"/>
          </p:nvPr>
        </p:nvSpPr>
        <p:spPr>
          <a:xfrm>
            <a:off x="838200" y="1825625"/>
            <a:ext cx="639277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The model we’ve fit so far is an “additive” model where the effects of temperature and date were additive:</a:t>
            </a:r>
            <a:endParaRPr/>
          </a:p>
          <a:p>
            <a:pPr indent="0" lvl="0" marL="0" rtl="0" algn="l">
              <a:lnSpc>
                <a:spcPct val="90000"/>
              </a:lnSpc>
              <a:spcBef>
                <a:spcPts val="1000"/>
              </a:spcBef>
              <a:spcAft>
                <a:spcPts val="0"/>
              </a:spcAft>
              <a:buClr>
                <a:schemeClr val="dk1"/>
              </a:buClr>
              <a:buSzPts val="2800"/>
              <a:buNone/>
            </a:pPr>
            <a:r>
              <a:rPr b="1" i="1" lang="en-US" sz="2800"/>
              <a:t>g1=lm(logLoad ~ temperature+ date_sampled,data=m);summary(g1)</a:t>
            </a:r>
            <a:endParaRPr/>
          </a:p>
          <a:p>
            <a:pPr indent="-228600" lvl="0" marL="228600" rtl="0" algn="l">
              <a:lnSpc>
                <a:spcPct val="90000"/>
              </a:lnSpc>
              <a:spcBef>
                <a:spcPts val="1000"/>
              </a:spcBef>
              <a:spcAft>
                <a:spcPts val="0"/>
              </a:spcAft>
              <a:buClr>
                <a:schemeClr val="dk1"/>
              </a:buClr>
              <a:buSzPts val="2800"/>
              <a:buChar char="•"/>
            </a:pPr>
            <a:r>
              <a:rPr b="1" lang="en-US"/>
              <a:t>This means that we’ve fit two lines for temperature (one for each date), but they have the same slope (i.e. they are parallel) and only differ by their intercept/height*</a:t>
            </a:r>
            <a:endParaRPr/>
          </a:p>
        </p:txBody>
      </p:sp>
      <p:pic>
        <p:nvPicPr>
          <p:cNvPr id="921" name="Google Shape;921;p101"/>
          <p:cNvPicPr preferRelativeResize="0"/>
          <p:nvPr/>
        </p:nvPicPr>
        <p:blipFill rotWithShape="1">
          <a:blip r:embed="rId3">
            <a:alphaModFix/>
          </a:blip>
          <a:srcRect b="0" l="0" r="0" t="0"/>
          <a:stretch/>
        </p:blipFill>
        <p:spPr>
          <a:xfrm>
            <a:off x="7501689" y="3223436"/>
            <a:ext cx="4621107" cy="1866949"/>
          </a:xfrm>
          <a:prstGeom prst="rect">
            <a:avLst/>
          </a:prstGeom>
          <a:noFill/>
          <a:ln>
            <a:noFill/>
          </a:ln>
        </p:spPr>
      </p:pic>
      <p:sp>
        <p:nvSpPr>
          <p:cNvPr id="922" name="Google Shape;922;p101"/>
          <p:cNvSpPr txBox="1"/>
          <p:nvPr/>
        </p:nvSpPr>
        <p:spPr>
          <a:xfrm>
            <a:off x="28564" y="6017614"/>
            <a:ext cx="639277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 We can’t have ggplot easily add these lines with stat_smooth(method="lm") because ggplot can’t show additive models</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I had to add them manually here.</a:t>
            </a:r>
            <a:endParaRPr/>
          </a:p>
        </p:txBody>
      </p:sp>
      <p:pic>
        <p:nvPicPr>
          <p:cNvPr id="923" name="Google Shape;923;p101"/>
          <p:cNvPicPr preferRelativeResize="0"/>
          <p:nvPr/>
        </p:nvPicPr>
        <p:blipFill rotWithShape="1">
          <a:blip r:embed="rId4">
            <a:alphaModFix/>
          </a:blip>
          <a:srcRect b="0" l="0" r="0" t="0"/>
          <a:stretch/>
        </p:blipFill>
        <p:spPr>
          <a:xfrm>
            <a:off x="7573053" y="1"/>
            <a:ext cx="4422052" cy="3152274"/>
          </a:xfrm>
          <a:prstGeom prst="rect">
            <a:avLst/>
          </a:prstGeom>
          <a:noFill/>
          <a:ln>
            <a:noFill/>
          </a:ln>
        </p:spPr>
      </p:pic>
      <p:sp>
        <p:nvSpPr>
          <p:cNvPr id="924" name="Google Shape;924;p101"/>
          <p:cNvSpPr txBox="1"/>
          <p:nvPr/>
        </p:nvSpPr>
        <p:spPr>
          <a:xfrm>
            <a:off x="6291018" y="5690860"/>
            <a:ext cx="5884562"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Calibri"/>
                <a:ea typeface="Calibri"/>
                <a:cs typeface="Calibri"/>
                <a:sym typeface="Calibri"/>
              </a:rPr>
              <a:t>ggplot(m,aes(x=temperature, y=logLoad, color=date_sampled))+</a:t>
            </a:r>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geom_point(size=2)+theme_few()+</a:t>
            </a:r>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theme(axis.title=element_text(size=20),axis.text=element_text(size=20),</a:t>
            </a:r>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legend.position="top",legend.title=element_blank(),legend.text=element_text(size=20))+</a:t>
            </a:r>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geom_abline(slope=coef(g1)[2],intercept=coef(g1)[1]+coef(g1)[3],color=scales::hue_pal()(2)[2])+</a:t>
            </a:r>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geom_abline(slope=coef(g1)[2],intercept=coef(g1)[1],color=scales::hue_pal()(2)[1])</a:t>
            </a:r>
            <a:endParaRPr/>
          </a:p>
        </p:txBody>
      </p:sp>
      <p:sp>
        <p:nvSpPr>
          <p:cNvPr id="925" name="Google Shape;925;p1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Interactions</a:t>
            </a:r>
            <a:endParaRPr/>
          </a:p>
        </p:txBody>
      </p:sp>
      <p:sp>
        <p:nvSpPr>
          <p:cNvPr id="160" name="Google Shape;160;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Any time you have a model with 2 or more predictors, it’s possible that there might be an “interaction” among the variables in their influence on the response</a:t>
            </a:r>
            <a:endParaRPr/>
          </a:p>
          <a:p>
            <a:pPr indent="-228600" lvl="0" marL="228600" rtl="0" algn="l">
              <a:lnSpc>
                <a:spcPct val="90000"/>
              </a:lnSpc>
              <a:spcBef>
                <a:spcPts val="1000"/>
              </a:spcBef>
              <a:spcAft>
                <a:spcPts val="0"/>
              </a:spcAft>
              <a:buClr>
                <a:schemeClr val="dk1"/>
              </a:buClr>
              <a:buSzPct val="100000"/>
              <a:buChar char="•"/>
            </a:pPr>
            <a:r>
              <a:rPr b="1" lang="en-US"/>
              <a:t>Biologically, this means that the influence of one predictor on the response depends on the level of the other response. This is quite common in nature:</a:t>
            </a:r>
            <a:endParaRPr/>
          </a:p>
          <a:p>
            <a:pPr indent="-228600" lvl="1" marL="685800" rtl="0" algn="l">
              <a:lnSpc>
                <a:spcPct val="90000"/>
              </a:lnSpc>
              <a:spcBef>
                <a:spcPts val="500"/>
              </a:spcBef>
              <a:spcAft>
                <a:spcPts val="0"/>
              </a:spcAft>
              <a:buClr>
                <a:schemeClr val="dk1"/>
              </a:buClr>
              <a:buSzPct val="100000"/>
              <a:buChar char="•"/>
            </a:pPr>
            <a:r>
              <a:rPr b="1" lang="en-US"/>
              <a:t>The growth of a plant may depend on both water and soil nitrogen. </a:t>
            </a:r>
            <a:endParaRPr b="1"/>
          </a:p>
          <a:p>
            <a:pPr indent="-228600" lvl="1" marL="685800" rtl="0" algn="l">
              <a:lnSpc>
                <a:spcPct val="90000"/>
              </a:lnSpc>
              <a:spcBef>
                <a:spcPts val="500"/>
              </a:spcBef>
              <a:spcAft>
                <a:spcPts val="0"/>
              </a:spcAft>
              <a:buClr>
                <a:schemeClr val="dk1"/>
              </a:buClr>
              <a:buSzPct val="100000"/>
              <a:buChar char="•"/>
            </a:pPr>
            <a:r>
              <a:rPr b="1" lang="en-US"/>
              <a:t>However, the effect of water on plant growth may itself depend on how much nitrogen is present.</a:t>
            </a:r>
            <a:endParaRPr/>
          </a:p>
          <a:p>
            <a:pPr indent="-228600" lvl="0" marL="228600" rtl="0" algn="l">
              <a:lnSpc>
                <a:spcPct val="90000"/>
              </a:lnSpc>
              <a:spcBef>
                <a:spcPts val="1000"/>
              </a:spcBef>
              <a:spcAft>
                <a:spcPts val="0"/>
              </a:spcAft>
              <a:buClr>
                <a:schemeClr val="dk1"/>
              </a:buClr>
              <a:buSzPct val="100000"/>
              <a:buChar char="•"/>
            </a:pPr>
            <a:r>
              <a:rPr b="1" lang="en-US"/>
              <a:t>Interactions can be “synergistic” (the effect is larger than additive) or “antagonistic” (the effect less than additive)</a:t>
            </a:r>
            <a:endParaRPr/>
          </a:p>
          <a:p>
            <a:pPr indent="-228600" lvl="0" marL="228600" rtl="0" algn="l">
              <a:lnSpc>
                <a:spcPct val="90000"/>
              </a:lnSpc>
              <a:spcBef>
                <a:spcPts val="1000"/>
              </a:spcBef>
              <a:spcAft>
                <a:spcPts val="0"/>
              </a:spcAft>
              <a:buClr>
                <a:schemeClr val="dk1"/>
              </a:buClr>
              <a:buSzPct val="100000"/>
              <a:buChar char="•"/>
            </a:pPr>
            <a:r>
              <a:rPr b="1" lang="en-US"/>
              <a:t>Interactions make analyses more difficult to interpret.</a:t>
            </a:r>
            <a:endParaRPr/>
          </a:p>
          <a:p>
            <a:pPr indent="-228600" lvl="0" marL="228600" rtl="0" algn="l">
              <a:lnSpc>
                <a:spcPct val="90000"/>
              </a:lnSpc>
              <a:spcBef>
                <a:spcPts val="1000"/>
              </a:spcBef>
              <a:spcAft>
                <a:spcPts val="0"/>
              </a:spcAft>
              <a:buClr>
                <a:schemeClr val="dk1"/>
              </a:buClr>
              <a:buSzPct val="100000"/>
              <a:buChar char="•"/>
            </a:pPr>
            <a:r>
              <a:rPr b="1" lang="en-US"/>
              <a:t>Let’s do a (simple) example!</a:t>
            </a:r>
            <a:endParaRPr/>
          </a:p>
        </p:txBody>
      </p:sp>
      <p:sp>
        <p:nvSpPr>
          <p:cNvPr id="161" name="Google Shape;161;p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2"/>
          <p:cNvSpPr txBox="1"/>
          <p:nvPr>
            <p:ph type="title"/>
          </p:nvPr>
        </p:nvSpPr>
        <p:spPr>
          <a:xfrm>
            <a:off x="838201" y="365125"/>
            <a:ext cx="6663488"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US" sz="3600"/>
              <a:t>Do loads </a:t>
            </a:r>
            <a:r>
              <a:rPr b="1" lang="en-US" sz="3600" u="sng"/>
              <a:t>increase</a:t>
            </a:r>
            <a:r>
              <a:rPr b="1" lang="en-US" sz="3600"/>
              <a:t> with temperature in both Nov &amp; Mar</a:t>
            </a:r>
            <a:r>
              <a:rPr b="1" lang="en-US" sz="3600">
                <a:solidFill>
                  <a:srgbClr val="FF0000"/>
                </a:solidFill>
              </a:rPr>
              <a:t>*</a:t>
            </a:r>
            <a:r>
              <a:rPr b="1" lang="en-US" sz="3600"/>
              <a:t>?</a:t>
            </a:r>
            <a:endParaRPr/>
          </a:p>
        </p:txBody>
      </p:sp>
      <p:sp>
        <p:nvSpPr>
          <p:cNvPr id="931" name="Google Shape;931;p102"/>
          <p:cNvSpPr txBox="1"/>
          <p:nvPr>
            <p:ph idx="1" type="body"/>
          </p:nvPr>
        </p:nvSpPr>
        <p:spPr>
          <a:xfrm>
            <a:off x="838201" y="1825625"/>
            <a:ext cx="5502874"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b="1" lang="en-US"/>
              <a:t>Let’s try an interactive model, by changing the “+” to a “*” :</a:t>
            </a:r>
            <a:endParaRPr/>
          </a:p>
          <a:p>
            <a:pPr indent="0" lvl="0" marL="0" rtl="0" algn="l">
              <a:lnSpc>
                <a:spcPct val="90000"/>
              </a:lnSpc>
              <a:spcBef>
                <a:spcPts val="1000"/>
              </a:spcBef>
              <a:spcAft>
                <a:spcPts val="0"/>
              </a:spcAft>
              <a:buClr>
                <a:schemeClr val="dk1"/>
              </a:buClr>
              <a:buSzPct val="100000"/>
              <a:buNone/>
            </a:pPr>
            <a:r>
              <a:rPr b="1" i="1" lang="en-US" sz="2600"/>
              <a:t>g2=lm(logLoad ~ temperature* date_sampled,data=m);summary(g2)</a:t>
            </a:r>
            <a:endParaRPr/>
          </a:p>
          <a:p>
            <a:pPr indent="-228631" lvl="0" marL="228600" rtl="0" algn="l">
              <a:lnSpc>
                <a:spcPct val="90000"/>
              </a:lnSpc>
              <a:spcBef>
                <a:spcPts val="1000"/>
              </a:spcBef>
              <a:spcAft>
                <a:spcPts val="0"/>
              </a:spcAft>
              <a:buClr>
                <a:schemeClr val="dk1"/>
              </a:buClr>
              <a:buSzPct val="100000"/>
              <a:buChar char="•"/>
            </a:pPr>
            <a:r>
              <a:rPr b="1" lang="en-US" sz="3100"/>
              <a:t>Show significance of both slopes:</a:t>
            </a:r>
            <a:endParaRPr/>
          </a:p>
          <a:p>
            <a:pPr indent="0" lvl="0" marL="0" rtl="0" algn="l">
              <a:lnSpc>
                <a:spcPct val="90000"/>
              </a:lnSpc>
              <a:spcBef>
                <a:spcPts val="1000"/>
              </a:spcBef>
              <a:spcAft>
                <a:spcPts val="0"/>
              </a:spcAft>
              <a:buClr>
                <a:schemeClr val="dk1"/>
              </a:buClr>
              <a:buSzPct val="100000"/>
              <a:buNone/>
            </a:pPr>
            <a:r>
              <a:rPr b="1" i="1" lang="en-US" sz="2600"/>
              <a:t>emmeans::lstrends(g2,"date_sampled", var="temperature",infer=T)</a:t>
            </a:r>
            <a:endParaRPr/>
          </a:p>
          <a:p>
            <a:pPr indent="-228600" lvl="0" marL="228600" rtl="0" algn="l">
              <a:lnSpc>
                <a:spcPct val="90000"/>
              </a:lnSpc>
              <a:spcBef>
                <a:spcPts val="1000"/>
              </a:spcBef>
              <a:spcAft>
                <a:spcPts val="0"/>
              </a:spcAft>
              <a:buClr>
                <a:schemeClr val="dk1"/>
              </a:buClr>
              <a:buSzPct val="100000"/>
              <a:buChar char="•"/>
            </a:pPr>
            <a:r>
              <a:rPr b="1" lang="en-US"/>
              <a:t>We’ve now fit two lines for temperature, one for each date, and they can have different slopes</a:t>
            </a:r>
            <a:endParaRPr/>
          </a:p>
          <a:p>
            <a:pPr indent="-228600" lvl="0" marL="228600" rtl="0" algn="l">
              <a:lnSpc>
                <a:spcPct val="90000"/>
              </a:lnSpc>
              <a:spcBef>
                <a:spcPts val="1000"/>
              </a:spcBef>
              <a:spcAft>
                <a:spcPts val="0"/>
              </a:spcAft>
              <a:buClr>
                <a:schemeClr val="dk1"/>
              </a:buClr>
              <a:buSzPct val="100000"/>
              <a:buChar char="•"/>
            </a:pPr>
            <a:r>
              <a:rPr b="1" lang="en-US"/>
              <a:t>Q22: What does this model w/ a date*temperature interaction suggest about the effect of temperature on loads?</a:t>
            </a:r>
            <a:endParaRPr/>
          </a:p>
          <a:p>
            <a:pPr indent="-228600" lvl="0" marL="228600" rtl="0" algn="l">
              <a:lnSpc>
                <a:spcPct val="90000"/>
              </a:lnSpc>
              <a:spcBef>
                <a:spcPts val="1000"/>
              </a:spcBef>
              <a:spcAft>
                <a:spcPts val="0"/>
              </a:spcAft>
              <a:buClr>
                <a:schemeClr val="dk1"/>
              </a:buClr>
              <a:buSzPct val="100000"/>
              <a:buChar char="•"/>
            </a:pPr>
            <a:r>
              <a:rPr b="1" lang="en-US"/>
              <a:t>What else might be contributing to this pattern?</a:t>
            </a:r>
            <a:endParaRPr/>
          </a:p>
        </p:txBody>
      </p:sp>
      <p:sp>
        <p:nvSpPr>
          <p:cNvPr id="932" name="Google Shape;932;p102"/>
          <p:cNvSpPr txBox="1"/>
          <p:nvPr/>
        </p:nvSpPr>
        <p:spPr>
          <a:xfrm>
            <a:off x="150395" y="6234185"/>
            <a:ext cx="654767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Calibri"/>
                <a:ea typeface="Calibri"/>
                <a:cs typeface="Calibri"/>
                <a:sym typeface="Calibri"/>
              </a:rPr>
              <a:t>*The figure shows what ggplot does if you add stat_smooth(method="lm") when you have two sets of points (based on the aes(color=date_sampled))</a:t>
            </a:r>
            <a:endParaRPr/>
          </a:p>
        </p:txBody>
      </p:sp>
      <p:pic>
        <p:nvPicPr>
          <p:cNvPr id="933" name="Google Shape;933;p102"/>
          <p:cNvPicPr preferRelativeResize="0"/>
          <p:nvPr/>
        </p:nvPicPr>
        <p:blipFill rotWithShape="1">
          <a:blip r:embed="rId3">
            <a:alphaModFix/>
          </a:blip>
          <a:srcRect b="0" l="0" r="0" t="0"/>
          <a:stretch/>
        </p:blipFill>
        <p:spPr>
          <a:xfrm>
            <a:off x="6665063" y="3638104"/>
            <a:ext cx="5502873" cy="1001512"/>
          </a:xfrm>
          <a:prstGeom prst="rect">
            <a:avLst/>
          </a:prstGeom>
          <a:noFill/>
          <a:ln>
            <a:noFill/>
          </a:ln>
        </p:spPr>
      </p:pic>
      <p:pic>
        <p:nvPicPr>
          <p:cNvPr id="934" name="Google Shape;934;p102"/>
          <p:cNvPicPr preferRelativeResize="0"/>
          <p:nvPr/>
        </p:nvPicPr>
        <p:blipFill rotWithShape="1">
          <a:blip r:embed="rId4">
            <a:alphaModFix/>
          </a:blip>
          <a:srcRect b="0" l="0" r="0" t="0"/>
          <a:stretch/>
        </p:blipFill>
        <p:spPr>
          <a:xfrm>
            <a:off x="7555833" y="24061"/>
            <a:ext cx="4636168" cy="3526734"/>
          </a:xfrm>
          <a:prstGeom prst="rect">
            <a:avLst/>
          </a:prstGeom>
          <a:noFill/>
          <a:ln>
            <a:noFill/>
          </a:ln>
        </p:spPr>
      </p:pic>
      <p:sp>
        <p:nvSpPr>
          <p:cNvPr id="935" name="Google Shape;935;p102"/>
          <p:cNvSpPr txBox="1"/>
          <p:nvPr/>
        </p:nvSpPr>
        <p:spPr>
          <a:xfrm>
            <a:off x="7206916" y="5829776"/>
            <a:ext cx="489836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ggplot(m,aes(x=temperature, y=logLoad, color=date_sampled))+ geom_point(size=2)+ theme_few()+stat_smooth(method="lm")+ theme(axis.title=element_text(size=20), axis.text=element_text(size=20),  legend.position="top", legend.title=element_blank(), legend.text=element_text(size=20))</a:t>
            </a:r>
            <a:endParaRPr/>
          </a:p>
        </p:txBody>
      </p:sp>
      <p:pic>
        <p:nvPicPr>
          <p:cNvPr id="936" name="Google Shape;936;p102"/>
          <p:cNvPicPr preferRelativeResize="0"/>
          <p:nvPr/>
        </p:nvPicPr>
        <p:blipFill rotWithShape="1">
          <a:blip r:embed="rId5">
            <a:alphaModFix/>
          </a:blip>
          <a:srcRect b="0" l="0" r="0" t="0"/>
          <a:stretch/>
        </p:blipFill>
        <p:spPr>
          <a:xfrm>
            <a:off x="6676744" y="4860184"/>
            <a:ext cx="5491987" cy="446326"/>
          </a:xfrm>
          <a:prstGeom prst="rect">
            <a:avLst/>
          </a:prstGeom>
          <a:noFill/>
          <a:ln>
            <a:noFill/>
          </a:ln>
        </p:spPr>
      </p:pic>
      <p:sp>
        <p:nvSpPr>
          <p:cNvPr id="937" name="Google Shape;937;p10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3"/>
          <p:cNvSpPr txBox="1"/>
          <p:nvPr>
            <p:ph type="title"/>
          </p:nvPr>
        </p:nvSpPr>
        <p:spPr>
          <a:xfrm>
            <a:off x="838200" y="365125"/>
            <a:ext cx="82095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Is the temperature effect partly a bat species effect?</a:t>
            </a:r>
            <a:endParaRPr/>
          </a:p>
        </p:txBody>
      </p:sp>
      <p:sp>
        <p:nvSpPr>
          <p:cNvPr id="943" name="Google Shape;943;p103"/>
          <p:cNvSpPr txBox="1"/>
          <p:nvPr>
            <p:ph idx="1" type="body"/>
          </p:nvPr>
        </p:nvSpPr>
        <p:spPr>
          <a:xfrm>
            <a:off x="838200" y="1825625"/>
            <a:ext cx="8311816"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We sampled 4 species of bats at the site (3 shown here), and, so far, we’ve analyzed and plotted data for all species together</a:t>
            </a:r>
            <a:endParaRPr/>
          </a:p>
          <a:p>
            <a:pPr indent="-228600" lvl="0" marL="228600" rtl="0" algn="l">
              <a:lnSpc>
                <a:spcPct val="90000"/>
              </a:lnSpc>
              <a:spcBef>
                <a:spcPts val="1000"/>
              </a:spcBef>
              <a:spcAft>
                <a:spcPts val="0"/>
              </a:spcAft>
              <a:buClr>
                <a:schemeClr val="dk1"/>
              </a:buClr>
              <a:buSzPts val="2800"/>
              <a:buChar char="•"/>
            </a:pPr>
            <a:r>
              <a:rPr b="1" lang="en-US"/>
              <a:t>We might also want to determine if fungal loads increase with temperature </a:t>
            </a:r>
            <a:r>
              <a:rPr b="1" lang="en-US" u="sng"/>
              <a:t>within</a:t>
            </a:r>
            <a:r>
              <a:rPr b="1" lang="en-US"/>
              <a:t> species, not just </a:t>
            </a:r>
            <a:r>
              <a:rPr b="1" lang="en-US" u="sng"/>
              <a:t>across</a:t>
            </a:r>
            <a:r>
              <a:rPr b="1" lang="en-US"/>
              <a:t> species, so we can rule out a spurious effect of temperature – i.e., more resistant bats might roost at lower temperatures, but temperature has no effect on load!</a:t>
            </a:r>
            <a:endParaRPr/>
          </a:p>
          <a:p>
            <a:pPr indent="-228600" lvl="0" marL="228600" rtl="0" algn="l">
              <a:lnSpc>
                <a:spcPct val="90000"/>
              </a:lnSpc>
              <a:spcBef>
                <a:spcPts val="1000"/>
              </a:spcBef>
              <a:spcAft>
                <a:spcPts val="0"/>
              </a:spcAft>
              <a:buClr>
                <a:schemeClr val="dk1"/>
              </a:buClr>
              <a:buSzPts val="2800"/>
              <a:buChar char="•"/>
            </a:pPr>
            <a:r>
              <a:rPr b="1" lang="en-US"/>
              <a:t>Let’s start by plotting the data by species and focus on the March visit</a:t>
            </a:r>
            <a:endParaRPr/>
          </a:p>
        </p:txBody>
      </p:sp>
      <p:pic>
        <p:nvPicPr>
          <p:cNvPr id="944" name="Google Shape;944;p103"/>
          <p:cNvPicPr preferRelativeResize="0"/>
          <p:nvPr/>
        </p:nvPicPr>
        <p:blipFill rotWithShape="1">
          <a:blip r:embed="rId3">
            <a:alphaModFix/>
          </a:blip>
          <a:srcRect b="0" l="0" r="0" t="0"/>
          <a:stretch/>
        </p:blipFill>
        <p:spPr>
          <a:xfrm>
            <a:off x="9508585" y="3429000"/>
            <a:ext cx="2683415" cy="3344858"/>
          </a:xfrm>
          <a:prstGeom prst="rect">
            <a:avLst/>
          </a:prstGeom>
          <a:noFill/>
          <a:ln>
            <a:noFill/>
          </a:ln>
        </p:spPr>
      </p:pic>
      <p:pic>
        <p:nvPicPr>
          <p:cNvPr id="945" name="Google Shape;945;p103"/>
          <p:cNvPicPr preferRelativeResize="0"/>
          <p:nvPr/>
        </p:nvPicPr>
        <p:blipFill rotWithShape="1">
          <a:blip r:embed="rId4">
            <a:alphaModFix/>
          </a:blip>
          <a:srcRect b="0" l="0" r="0" t="0"/>
          <a:stretch/>
        </p:blipFill>
        <p:spPr>
          <a:xfrm>
            <a:off x="9496163" y="1893030"/>
            <a:ext cx="2690824" cy="1770585"/>
          </a:xfrm>
          <a:prstGeom prst="rect">
            <a:avLst/>
          </a:prstGeom>
          <a:noFill/>
          <a:ln>
            <a:noFill/>
          </a:ln>
        </p:spPr>
      </p:pic>
      <p:pic>
        <p:nvPicPr>
          <p:cNvPr descr="A picture containing animal, bat, dog, large&#10;&#10;Description automatically generated" id="946" name="Google Shape;946;p103"/>
          <p:cNvPicPr preferRelativeResize="0"/>
          <p:nvPr/>
        </p:nvPicPr>
        <p:blipFill rotWithShape="1">
          <a:blip r:embed="rId5">
            <a:alphaModFix/>
          </a:blip>
          <a:srcRect b="0" l="0" r="0" t="0"/>
          <a:stretch/>
        </p:blipFill>
        <p:spPr>
          <a:xfrm>
            <a:off x="9496163" y="375356"/>
            <a:ext cx="2695837" cy="1517656"/>
          </a:xfrm>
          <a:prstGeom prst="rect">
            <a:avLst/>
          </a:prstGeom>
          <a:noFill/>
          <a:ln>
            <a:noFill/>
          </a:ln>
        </p:spPr>
      </p:pic>
      <p:sp>
        <p:nvSpPr>
          <p:cNvPr id="947" name="Google Shape;947;p10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4"/>
          <p:cNvSpPr txBox="1"/>
          <p:nvPr>
            <p:ph type="title"/>
          </p:nvPr>
        </p:nvSpPr>
        <p:spPr>
          <a:xfrm>
            <a:off x="838200" y="365125"/>
            <a:ext cx="61521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Temperature, loads and bat species</a:t>
            </a:r>
            <a:endParaRPr/>
          </a:p>
        </p:txBody>
      </p:sp>
      <p:sp>
        <p:nvSpPr>
          <p:cNvPr id="953" name="Google Shape;953;p104"/>
          <p:cNvSpPr txBox="1"/>
          <p:nvPr>
            <p:ph idx="1" type="body"/>
          </p:nvPr>
        </p:nvSpPr>
        <p:spPr>
          <a:xfrm>
            <a:off x="838200" y="1825625"/>
            <a:ext cx="6368716"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b="1" lang="en-US"/>
              <a:t>Q23: What does this figure suggest to you? Is there an increase in fungal loads with temperature </a:t>
            </a:r>
            <a:r>
              <a:rPr b="1" lang="en-US" u="sng"/>
              <a:t>for individual species</a:t>
            </a:r>
            <a:r>
              <a:rPr b="1" lang="en-US"/>
              <a:t> or is the correlation between temperature and loads because some species roost at colder temperatures and have lower loads (possibly due to temperature but possibly due to other factors, such as their immune systems or skin microbiome)?</a:t>
            </a:r>
            <a:endParaRPr/>
          </a:p>
          <a:p>
            <a:pPr indent="-228600" lvl="0" marL="228600" rtl="0" algn="l">
              <a:lnSpc>
                <a:spcPct val="90000"/>
              </a:lnSpc>
              <a:spcBef>
                <a:spcPts val="1000"/>
              </a:spcBef>
              <a:spcAft>
                <a:spcPts val="0"/>
              </a:spcAft>
              <a:buClr>
                <a:schemeClr val="dk1"/>
              </a:buClr>
              <a:buSzPct val="100000"/>
              <a:buChar char="•"/>
            </a:pPr>
            <a:r>
              <a:rPr b="1" lang="en-US"/>
              <a:t>Let’s do an analysis to see if loads increase for individual species.</a:t>
            </a:r>
            <a:endParaRPr/>
          </a:p>
          <a:p>
            <a:pPr indent="-228600" lvl="0" marL="228600" rtl="0" algn="l">
              <a:lnSpc>
                <a:spcPct val="90000"/>
              </a:lnSpc>
              <a:spcBef>
                <a:spcPts val="1000"/>
              </a:spcBef>
              <a:spcAft>
                <a:spcPts val="0"/>
              </a:spcAft>
              <a:buClr>
                <a:schemeClr val="dk1"/>
              </a:buClr>
              <a:buSzPct val="100000"/>
              <a:buChar char="•"/>
            </a:pPr>
            <a:r>
              <a:rPr b="1" lang="en-US"/>
              <a:t>Q24: How would we change our original model to do this, </a:t>
            </a:r>
            <a:r>
              <a:rPr b="1" lang="en-US" u="sng"/>
              <a:t>and </a:t>
            </a:r>
            <a:r>
              <a:rPr b="1" lang="en-US"/>
              <a:t>just fit data from the March visit on 2014-03-24? (Note: there are two possible answers!)</a:t>
            </a:r>
            <a:endParaRPr/>
          </a:p>
          <a:p>
            <a:pPr indent="0" lvl="0" marL="0" rtl="0" algn="l">
              <a:lnSpc>
                <a:spcPct val="90000"/>
              </a:lnSpc>
              <a:spcBef>
                <a:spcPts val="1000"/>
              </a:spcBef>
              <a:spcAft>
                <a:spcPts val="0"/>
              </a:spcAft>
              <a:buClr>
                <a:schemeClr val="dk1"/>
              </a:buClr>
              <a:buSzPct val="100000"/>
              <a:buNone/>
            </a:pPr>
            <a:r>
              <a:rPr b="1" i="1" lang="en-US" sz="2800"/>
              <a:t>g0=lm(logLoad ~ temperature, data=m); summary(g0)</a:t>
            </a:r>
            <a:endParaRPr/>
          </a:p>
        </p:txBody>
      </p:sp>
      <p:pic>
        <p:nvPicPr>
          <p:cNvPr id="954" name="Google Shape;954;p104"/>
          <p:cNvPicPr preferRelativeResize="0"/>
          <p:nvPr/>
        </p:nvPicPr>
        <p:blipFill rotWithShape="1">
          <a:blip r:embed="rId3">
            <a:alphaModFix/>
          </a:blip>
          <a:srcRect b="0" l="0" r="0" t="0"/>
          <a:stretch/>
        </p:blipFill>
        <p:spPr>
          <a:xfrm>
            <a:off x="7193150" y="108284"/>
            <a:ext cx="4852835" cy="3453063"/>
          </a:xfrm>
          <a:prstGeom prst="rect">
            <a:avLst/>
          </a:prstGeom>
          <a:noFill/>
          <a:ln>
            <a:noFill/>
          </a:ln>
        </p:spPr>
      </p:pic>
      <p:sp>
        <p:nvSpPr>
          <p:cNvPr id="955" name="Google Shape;955;p104"/>
          <p:cNvSpPr txBox="1"/>
          <p:nvPr/>
        </p:nvSpPr>
        <p:spPr>
          <a:xfrm>
            <a:off x="7476128" y="5583399"/>
            <a:ext cx="463967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ggplot(m[m$date_sampled=="2014-03-24",], aes(x=temperature, y=logLoad, color=species))+ geom_point(size=3)+theme_few()+ theme(axis.title=element_text(size=20), axis.text=element_text(size=20), legend.position="top", legend.title=element_blank(), legend.text=element_text(size=20))</a:t>
            </a:r>
            <a:endParaRPr/>
          </a:p>
        </p:txBody>
      </p:sp>
      <p:sp>
        <p:nvSpPr>
          <p:cNvPr id="956" name="Google Shape;956;p10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5"/>
          <p:cNvSpPr txBox="1"/>
          <p:nvPr>
            <p:ph type="title"/>
          </p:nvPr>
        </p:nvSpPr>
        <p:spPr>
          <a:xfrm>
            <a:off x="838200" y="365125"/>
            <a:ext cx="621230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Temperature, loads and bat species</a:t>
            </a:r>
            <a:endParaRPr/>
          </a:p>
        </p:txBody>
      </p:sp>
      <p:sp>
        <p:nvSpPr>
          <p:cNvPr id="962" name="Google Shape;962;p105"/>
          <p:cNvSpPr txBox="1"/>
          <p:nvPr>
            <p:ph idx="1" type="body"/>
          </p:nvPr>
        </p:nvSpPr>
        <p:spPr>
          <a:xfrm>
            <a:off x="838200" y="1825625"/>
            <a:ext cx="6111253" cy="466725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b="1" lang="en-US"/>
              <a:t>Option 1: an additive model:</a:t>
            </a:r>
            <a:endParaRPr/>
          </a:p>
          <a:p>
            <a:pPr indent="0" lvl="0" marL="0" rtl="0" algn="l">
              <a:lnSpc>
                <a:spcPct val="90000"/>
              </a:lnSpc>
              <a:spcBef>
                <a:spcPts val="1000"/>
              </a:spcBef>
              <a:spcAft>
                <a:spcPts val="0"/>
              </a:spcAft>
              <a:buClr>
                <a:schemeClr val="dk1"/>
              </a:buClr>
              <a:buSzPct val="100000"/>
              <a:buNone/>
            </a:pPr>
            <a:r>
              <a:rPr b="1" i="1" lang="en-US" sz="2400"/>
              <a:t>g3=lm(logLoad ~ temperature + species, data=m[m$date_sampled=="2014-03-24",]); summary(g3)</a:t>
            </a:r>
            <a:endParaRPr b="1" i="1"/>
          </a:p>
          <a:p>
            <a:pPr indent="-228600" lvl="0" marL="228600" rtl="0" algn="l">
              <a:lnSpc>
                <a:spcPct val="90000"/>
              </a:lnSpc>
              <a:spcBef>
                <a:spcPts val="1000"/>
              </a:spcBef>
              <a:spcAft>
                <a:spcPts val="0"/>
              </a:spcAft>
              <a:buClr>
                <a:schemeClr val="dk1"/>
              </a:buClr>
              <a:buSzPct val="100000"/>
              <a:buChar char="•"/>
            </a:pPr>
            <a:r>
              <a:rPr b="1" lang="en-US"/>
              <a:t>Q25: What is this model fitting to the data and what does it suggest about the effect of temperature on loads?</a:t>
            </a:r>
            <a:endParaRPr/>
          </a:p>
          <a:p>
            <a:pPr indent="-228600" lvl="0" marL="228600" rtl="0" algn="l">
              <a:lnSpc>
                <a:spcPct val="90000"/>
              </a:lnSpc>
              <a:spcBef>
                <a:spcPts val="1000"/>
              </a:spcBef>
              <a:spcAft>
                <a:spcPts val="0"/>
              </a:spcAft>
              <a:buClr>
                <a:schemeClr val="dk1"/>
              </a:buClr>
              <a:buSzPct val="100000"/>
              <a:buChar char="•"/>
            </a:pPr>
            <a:r>
              <a:rPr b="1" lang="en-US"/>
              <a:t>It’s fitting 1 slope (so parallel lines) but w/ 4 intercepts, 1/species.</a:t>
            </a:r>
            <a:endParaRPr/>
          </a:p>
          <a:p>
            <a:pPr indent="-228600" lvl="0" marL="228600" rtl="0" algn="l">
              <a:lnSpc>
                <a:spcPct val="90000"/>
              </a:lnSpc>
              <a:spcBef>
                <a:spcPts val="1000"/>
              </a:spcBef>
              <a:spcAft>
                <a:spcPts val="0"/>
              </a:spcAft>
              <a:buClr>
                <a:schemeClr val="dk1"/>
              </a:buClr>
              <a:buSzPct val="100000"/>
              <a:buChar char="•"/>
            </a:pPr>
            <a:r>
              <a:rPr b="1" lang="en-US"/>
              <a:t>Model suggests slope of lines is ~0, but several species have different intercepts/loads than reference species (epfu)!</a:t>
            </a:r>
            <a:endParaRPr/>
          </a:p>
          <a:p>
            <a:pPr indent="-228600" lvl="0" marL="228600" rtl="0" algn="l">
              <a:lnSpc>
                <a:spcPct val="90000"/>
              </a:lnSpc>
              <a:spcBef>
                <a:spcPts val="1000"/>
              </a:spcBef>
              <a:spcAft>
                <a:spcPts val="0"/>
              </a:spcAft>
              <a:buClr>
                <a:schemeClr val="dk1"/>
              </a:buClr>
              <a:buSzPct val="100000"/>
              <a:buChar char="•"/>
            </a:pPr>
            <a:r>
              <a:rPr b="1" lang="en-US"/>
              <a:t>car::Anova(g3) #gives stats for each predictor, including “whole” categorical predictor (i.e. are there differences among species?)</a:t>
            </a:r>
            <a:endParaRPr/>
          </a:p>
        </p:txBody>
      </p:sp>
      <p:pic>
        <p:nvPicPr>
          <p:cNvPr id="963" name="Google Shape;963;p105"/>
          <p:cNvPicPr preferRelativeResize="0"/>
          <p:nvPr/>
        </p:nvPicPr>
        <p:blipFill rotWithShape="1">
          <a:blip r:embed="rId3">
            <a:alphaModFix/>
          </a:blip>
          <a:srcRect b="0" l="0" r="0" t="0"/>
          <a:stretch/>
        </p:blipFill>
        <p:spPr>
          <a:xfrm>
            <a:off x="7193150" y="108284"/>
            <a:ext cx="4852835" cy="3453063"/>
          </a:xfrm>
          <a:prstGeom prst="rect">
            <a:avLst/>
          </a:prstGeom>
          <a:noFill/>
          <a:ln>
            <a:noFill/>
          </a:ln>
        </p:spPr>
      </p:pic>
      <p:pic>
        <p:nvPicPr>
          <p:cNvPr id="964" name="Google Shape;964;p105"/>
          <p:cNvPicPr preferRelativeResize="0"/>
          <p:nvPr/>
        </p:nvPicPr>
        <p:blipFill rotWithShape="1">
          <a:blip r:embed="rId4">
            <a:alphaModFix/>
          </a:blip>
          <a:srcRect b="0" l="0" r="0" t="0"/>
          <a:stretch/>
        </p:blipFill>
        <p:spPr>
          <a:xfrm>
            <a:off x="6949453" y="3862135"/>
            <a:ext cx="5186022" cy="2491264"/>
          </a:xfrm>
          <a:prstGeom prst="rect">
            <a:avLst/>
          </a:prstGeom>
          <a:noFill/>
          <a:ln>
            <a:noFill/>
          </a:ln>
        </p:spPr>
      </p:pic>
      <p:sp>
        <p:nvSpPr>
          <p:cNvPr id="965" name="Google Shape;965;p10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6"/>
          <p:cNvSpPr txBox="1"/>
          <p:nvPr>
            <p:ph type="title"/>
          </p:nvPr>
        </p:nvSpPr>
        <p:spPr>
          <a:xfrm>
            <a:off x="838200" y="365125"/>
            <a:ext cx="621230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Temperature, loads and bat species</a:t>
            </a:r>
            <a:endParaRPr/>
          </a:p>
        </p:txBody>
      </p:sp>
      <p:sp>
        <p:nvSpPr>
          <p:cNvPr id="971" name="Google Shape;971;p106"/>
          <p:cNvSpPr txBox="1"/>
          <p:nvPr>
            <p:ph idx="1" type="body"/>
          </p:nvPr>
        </p:nvSpPr>
        <p:spPr>
          <a:xfrm>
            <a:off x="838200" y="1825625"/>
            <a:ext cx="6111253"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a:t>Option 2: an interactive model:</a:t>
            </a:r>
            <a:endParaRPr/>
          </a:p>
          <a:p>
            <a:pPr indent="0" lvl="0" marL="0" rtl="0" algn="l">
              <a:lnSpc>
                <a:spcPct val="90000"/>
              </a:lnSpc>
              <a:spcBef>
                <a:spcPts val="1000"/>
              </a:spcBef>
              <a:spcAft>
                <a:spcPts val="0"/>
              </a:spcAft>
              <a:buClr>
                <a:schemeClr val="dk1"/>
              </a:buClr>
              <a:buSzPct val="100000"/>
              <a:buNone/>
            </a:pPr>
            <a:r>
              <a:rPr b="1" i="1" lang="en-US" sz="2400"/>
              <a:t>g4=lm(logLoad ~ temperature*species, data=m[m$date_sampled=="2014-03-24",]); summary(g4)</a:t>
            </a:r>
            <a:endParaRPr/>
          </a:p>
          <a:p>
            <a:pPr indent="-228600" lvl="0" marL="228600" rtl="0" algn="l">
              <a:lnSpc>
                <a:spcPct val="90000"/>
              </a:lnSpc>
              <a:spcBef>
                <a:spcPts val="1000"/>
              </a:spcBef>
              <a:spcAft>
                <a:spcPts val="0"/>
              </a:spcAft>
              <a:buClr>
                <a:schemeClr val="dk1"/>
              </a:buClr>
              <a:buSzPct val="100000"/>
              <a:buChar char="•"/>
            </a:pPr>
            <a:r>
              <a:rPr b="1" lang="en-US"/>
              <a:t>Q26: What is this model fitting to the data and what does it suggest about the effect of temperature on loads?</a:t>
            </a:r>
            <a:endParaRPr/>
          </a:p>
          <a:p>
            <a:pPr indent="-228600" lvl="0" marL="228600" rtl="0" algn="l">
              <a:lnSpc>
                <a:spcPct val="90000"/>
              </a:lnSpc>
              <a:spcBef>
                <a:spcPts val="1000"/>
              </a:spcBef>
              <a:spcAft>
                <a:spcPts val="0"/>
              </a:spcAft>
              <a:buClr>
                <a:schemeClr val="dk1"/>
              </a:buClr>
              <a:buSzPct val="100000"/>
              <a:buChar char="•"/>
            </a:pPr>
            <a:r>
              <a:rPr b="1" lang="en-US"/>
              <a:t>It’s fitting 4 lines w/ diff. intercepts &amp; diff. slopes</a:t>
            </a:r>
            <a:endParaRPr/>
          </a:p>
          <a:p>
            <a:pPr indent="-228600" lvl="0" marL="228600" rtl="0" algn="l">
              <a:lnSpc>
                <a:spcPct val="90000"/>
              </a:lnSpc>
              <a:spcBef>
                <a:spcPts val="1000"/>
              </a:spcBef>
              <a:spcAft>
                <a:spcPts val="0"/>
              </a:spcAft>
              <a:buClr>
                <a:schemeClr val="dk1"/>
              </a:buClr>
              <a:buSzPct val="100000"/>
              <a:buChar char="•"/>
            </a:pPr>
            <a:r>
              <a:rPr b="1" lang="en-US"/>
              <a:t>It says epfu slope is -0.09, mylu slope is marginally significantly higher other slopes all similar to epfu</a:t>
            </a:r>
            <a:endParaRPr b="1"/>
          </a:p>
        </p:txBody>
      </p:sp>
      <p:pic>
        <p:nvPicPr>
          <p:cNvPr id="972" name="Google Shape;972;p106"/>
          <p:cNvPicPr preferRelativeResize="0"/>
          <p:nvPr/>
        </p:nvPicPr>
        <p:blipFill rotWithShape="1">
          <a:blip r:embed="rId3">
            <a:alphaModFix/>
          </a:blip>
          <a:srcRect b="0" l="0" r="0" t="0"/>
          <a:stretch/>
        </p:blipFill>
        <p:spPr>
          <a:xfrm>
            <a:off x="7193150" y="108284"/>
            <a:ext cx="4852835" cy="3453063"/>
          </a:xfrm>
          <a:prstGeom prst="rect">
            <a:avLst/>
          </a:prstGeom>
          <a:noFill/>
          <a:ln>
            <a:noFill/>
          </a:ln>
        </p:spPr>
      </p:pic>
      <p:pic>
        <p:nvPicPr>
          <p:cNvPr id="973" name="Google Shape;973;p106"/>
          <p:cNvPicPr preferRelativeResize="0"/>
          <p:nvPr/>
        </p:nvPicPr>
        <p:blipFill rotWithShape="1">
          <a:blip r:embed="rId4">
            <a:alphaModFix/>
          </a:blip>
          <a:srcRect b="0" l="0" r="0" t="0"/>
          <a:stretch/>
        </p:blipFill>
        <p:spPr>
          <a:xfrm>
            <a:off x="7276484" y="3711745"/>
            <a:ext cx="4830350" cy="2730198"/>
          </a:xfrm>
          <a:prstGeom prst="rect">
            <a:avLst/>
          </a:prstGeom>
          <a:noFill/>
          <a:ln>
            <a:noFill/>
          </a:ln>
        </p:spPr>
      </p:pic>
      <p:sp>
        <p:nvSpPr>
          <p:cNvPr id="974" name="Google Shape;974;p10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7"/>
          <p:cNvSpPr txBox="1"/>
          <p:nvPr>
            <p:ph type="title"/>
          </p:nvPr>
        </p:nvSpPr>
        <p:spPr>
          <a:xfrm>
            <a:off x="838200" y="365125"/>
            <a:ext cx="621230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Temperature, loads and bat species</a:t>
            </a:r>
            <a:endParaRPr/>
          </a:p>
        </p:txBody>
      </p:sp>
      <p:sp>
        <p:nvSpPr>
          <p:cNvPr id="980" name="Google Shape;980;p107"/>
          <p:cNvSpPr txBox="1"/>
          <p:nvPr>
            <p:ph idx="1" type="body"/>
          </p:nvPr>
        </p:nvSpPr>
        <p:spPr>
          <a:xfrm>
            <a:off x="838200" y="1825625"/>
            <a:ext cx="6111253"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Option 2: an interactive model:</a:t>
            </a:r>
            <a:endParaRPr/>
          </a:p>
          <a:p>
            <a:pPr indent="0" lvl="0" marL="0" rtl="0" algn="l">
              <a:lnSpc>
                <a:spcPct val="90000"/>
              </a:lnSpc>
              <a:spcBef>
                <a:spcPts val="1000"/>
              </a:spcBef>
              <a:spcAft>
                <a:spcPts val="0"/>
              </a:spcAft>
              <a:buClr>
                <a:schemeClr val="dk1"/>
              </a:buClr>
              <a:buSzPct val="100000"/>
              <a:buNone/>
            </a:pPr>
            <a:r>
              <a:rPr b="1" i="1" lang="en-US" sz="2400"/>
              <a:t>g4=lm(logLoad ~ temperature*species, data=m[m$date_sampled=="2014-03-24",]); summary(g4)</a:t>
            </a:r>
            <a:endParaRPr/>
          </a:p>
          <a:p>
            <a:pPr indent="-228600" lvl="0" marL="228600" rtl="0" algn="l">
              <a:lnSpc>
                <a:spcPct val="90000"/>
              </a:lnSpc>
              <a:spcBef>
                <a:spcPts val="1000"/>
              </a:spcBef>
              <a:spcAft>
                <a:spcPts val="0"/>
              </a:spcAft>
              <a:buClr>
                <a:schemeClr val="dk1"/>
              </a:buClr>
              <a:buSzPct val="100000"/>
              <a:buChar char="•"/>
            </a:pPr>
            <a:r>
              <a:rPr b="1" lang="en-US"/>
              <a:t>We can also determine if the 95% CI of the slopes for any species include 0:</a:t>
            </a:r>
            <a:endParaRPr/>
          </a:p>
          <a:p>
            <a:pPr indent="0" lvl="0" marL="0" rtl="0" algn="l">
              <a:lnSpc>
                <a:spcPct val="90000"/>
              </a:lnSpc>
              <a:spcBef>
                <a:spcPts val="1000"/>
              </a:spcBef>
              <a:spcAft>
                <a:spcPts val="0"/>
              </a:spcAft>
              <a:buClr>
                <a:schemeClr val="dk1"/>
              </a:buClr>
              <a:buSzPct val="100000"/>
              <a:buNone/>
            </a:pPr>
            <a:r>
              <a:rPr b="1" i="1" lang="en-US" sz="2400"/>
              <a:t>emmeans::lstrends(g4,"species", var="temperature")</a:t>
            </a:r>
            <a:endParaRPr/>
          </a:p>
          <a:p>
            <a:pPr indent="-228600" lvl="0" marL="228600" rtl="0" algn="l">
              <a:lnSpc>
                <a:spcPct val="90000"/>
              </a:lnSpc>
              <a:spcBef>
                <a:spcPts val="1000"/>
              </a:spcBef>
              <a:spcAft>
                <a:spcPts val="0"/>
              </a:spcAft>
              <a:buClr>
                <a:schemeClr val="dk1"/>
              </a:buClr>
              <a:buSzPct val="100000"/>
              <a:buChar char="•"/>
            </a:pPr>
            <a:r>
              <a:rPr b="1" lang="en-US"/>
              <a:t>If we also want the p-values:</a:t>
            </a:r>
            <a:endParaRPr/>
          </a:p>
          <a:p>
            <a:pPr indent="0" lvl="0" marL="0" rtl="0" algn="l">
              <a:lnSpc>
                <a:spcPct val="90000"/>
              </a:lnSpc>
              <a:spcBef>
                <a:spcPts val="1000"/>
              </a:spcBef>
              <a:spcAft>
                <a:spcPts val="0"/>
              </a:spcAft>
              <a:buClr>
                <a:schemeClr val="dk1"/>
              </a:buClr>
              <a:buSzPct val="100000"/>
              <a:buNone/>
            </a:pPr>
            <a:r>
              <a:rPr b="1" i="1" lang="en-US" sz="2400"/>
              <a:t>summary(emmeans::lstrends(g4,"species", var="temperature"),infer=T)</a:t>
            </a:r>
            <a:endParaRPr/>
          </a:p>
          <a:p>
            <a:pPr indent="-228600" lvl="0" marL="228600" rtl="0" algn="l">
              <a:lnSpc>
                <a:spcPct val="90000"/>
              </a:lnSpc>
              <a:spcBef>
                <a:spcPts val="1000"/>
              </a:spcBef>
              <a:spcAft>
                <a:spcPts val="0"/>
              </a:spcAft>
              <a:buClr>
                <a:schemeClr val="dk1"/>
              </a:buClr>
              <a:buSzPct val="100000"/>
              <a:buChar char="•"/>
            </a:pPr>
            <a:r>
              <a:rPr b="1" lang="en-US" sz="2400"/>
              <a:t>Q27: What does this model suggest about temperature effects within species?</a:t>
            </a:r>
            <a:endParaRPr/>
          </a:p>
          <a:p>
            <a:pPr indent="-64135" lvl="0" marL="228600" rtl="0" algn="l">
              <a:lnSpc>
                <a:spcPct val="90000"/>
              </a:lnSpc>
              <a:spcBef>
                <a:spcPts val="1000"/>
              </a:spcBef>
              <a:spcAft>
                <a:spcPts val="0"/>
              </a:spcAft>
              <a:buClr>
                <a:schemeClr val="dk1"/>
              </a:buClr>
              <a:buSzPct val="100000"/>
              <a:buNone/>
            </a:pPr>
            <a:r>
              <a:t/>
            </a:r>
            <a:endParaRPr b="1"/>
          </a:p>
        </p:txBody>
      </p:sp>
      <p:pic>
        <p:nvPicPr>
          <p:cNvPr id="981" name="Google Shape;981;p107"/>
          <p:cNvPicPr preferRelativeResize="0"/>
          <p:nvPr/>
        </p:nvPicPr>
        <p:blipFill rotWithShape="1">
          <a:blip r:embed="rId3">
            <a:alphaModFix/>
          </a:blip>
          <a:srcRect b="0" l="0" r="0" t="0"/>
          <a:stretch/>
        </p:blipFill>
        <p:spPr>
          <a:xfrm>
            <a:off x="7193150" y="108284"/>
            <a:ext cx="4852835" cy="3453063"/>
          </a:xfrm>
          <a:prstGeom prst="rect">
            <a:avLst/>
          </a:prstGeom>
          <a:noFill/>
          <a:ln>
            <a:noFill/>
          </a:ln>
        </p:spPr>
      </p:pic>
      <p:pic>
        <p:nvPicPr>
          <p:cNvPr id="982" name="Google Shape;982;p107"/>
          <p:cNvPicPr preferRelativeResize="0"/>
          <p:nvPr/>
        </p:nvPicPr>
        <p:blipFill rotWithShape="1">
          <a:blip r:embed="rId4">
            <a:alphaModFix/>
          </a:blip>
          <a:srcRect b="0" l="0" r="0" t="0"/>
          <a:stretch/>
        </p:blipFill>
        <p:spPr>
          <a:xfrm>
            <a:off x="7277947" y="3631170"/>
            <a:ext cx="4830745" cy="880672"/>
          </a:xfrm>
          <a:prstGeom prst="rect">
            <a:avLst/>
          </a:prstGeom>
          <a:noFill/>
          <a:ln>
            <a:noFill/>
          </a:ln>
        </p:spPr>
      </p:pic>
      <p:pic>
        <p:nvPicPr>
          <p:cNvPr id="983" name="Google Shape;983;p107"/>
          <p:cNvPicPr preferRelativeResize="0"/>
          <p:nvPr/>
        </p:nvPicPr>
        <p:blipFill rotWithShape="1">
          <a:blip r:embed="rId5">
            <a:alphaModFix/>
          </a:blip>
          <a:srcRect b="0" l="0" r="0" t="0"/>
          <a:stretch/>
        </p:blipFill>
        <p:spPr>
          <a:xfrm>
            <a:off x="7032036" y="5499570"/>
            <a:ext cx="5159964" cy="707590"/>
          </a:xfrm>
          <a:prstGeom prst="rect">
            <a:avLst/>
          </a:prstGeom>
          <a:noFill/>
          <a:ln>
            <a:noFill/>
          </a:ln>
        </p:spPr>
      </p:pic>
      <p:sp>
        <p:nvSpPr>
          <p:cNvPr id="984" name="Google Shape;984;p10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8"/>
          <p:cNvSpPr txBox="1"/>
          <p:nvPr>
            <p:ph type="title"/>
          </p:nvPr>
        </p:nvSpPr>
        <p:spPr>
          <a:xfrm>
            <a:off x="838200" y="365125"/>
            <a:ext cx="61341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Temperature, loads and bat species</a:t>
            </a:r>
            <a:endParaRPr/>
          </a:p>
        </p:txBody>
      </p:sp>
      <p:sp>
        <p:nvSpPr>
          <p:cNvPr id="990" name="Google Shape;990;p108"/>
          <p:cNvSpPr txBox="1"/>
          <p:nvPr>
            <p:ph idx="1" type="body"/>
          </p:nvPr>
        </p:nvSpPr>
        <p:spPr>
          <a:xfrm>
            <a:off x="838200" y="1825625"/>
            <a:ext cx="6043863"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How about a graphical version of this model with an interaction?</a:t>
            </a:r>
            <a:endParaRPr/>
          </a:p>
          <a:p>
            <a:pPr indent="-228600" lvl="1" marL="685800" rtl="0" algn="l">
              <a:lnSpc>
                <a:spcPct val="90000"/>
              </a:lnSpc>
              <a:spcBef>
                <a:spcPts val="500"/>
              </a:spcBef>
              <a:spcAft>
                <a:spcPts val="0"/>
              </a:spcAft>
              <a:buClr>
                <a:schemeClr val="dk1"/>
              </a:buClr>
              <a:buSzPct val="100000"/>
              <a:buChar char="•"/>
            </a:pPr>
            <a:r>
              <a:rPr b="1" lang="en-US"/>
              <a:t>Why there isn’t a significant + slope for mylu? Remember how the range of the predictor affects the SE of the slope?</a:t>
            </a:r>
            <a:endParaRPr/>
          </a:p>
          <a:p>
            <a:pPr indent="-228600" lvl="0" marL="228600" rtl="0" algn="l">
              <a:lnSpc>
                <a:spcPct val="90000"/>
              </a:lnSpc>
              <a:spcBef>
                <a:spcPts val="1000"/>
              </a:spcBef>
              <a:spcAft>
                <a:spcPts val="0"/>
              </a:spcAft>
              <a:buClr>
                <a:schemeClr val="dk1"/>
              </a:buClr>
              <a:buSzPct val="100000"/>
              <a:buChar char="•"/>
            </a:pPr>
            <a:r>
              <a:rPr b="1" lang="en-US"/>
              <a:t>Note that if you add stat_smooth(method=</a:t>
            </a:r>
            <a:r>
              <a:rPr b="1" lang="en-US" sz="2800"/>
              <a:t>"</a:t>
            </a:r>
            <a:r>
              <a:rPr b="1" lang="en-US"/>
              <a:t>lm</a:t>
            </a:r>
            <a:r>
              <a:rPr b="1" lang="en-US" sz="2800"/>
              <a:t>"</a:t>
            </a:r>
            <a:r>
              <a:rPr b="1" lang="en-US"/>
              <a:t>) to a ggplot where you’ve specified a color for groups (here, species), ggplot will </a:t>
            </a:r>
            <a:r>
              <a:rPr b="1" lang="en-US" u="sng"/>
              <a:t>always</a:t>
            </a:r>
            <a:r>
              <a:rPr b="1" lang="en-US"/>
              <a:t> show you the interactive model!</a:t>
            </a:r>
            <a:endParaRPr/>
          </a:p>
          <a:p>
            <a:pPr indent="-228600" lvl="0" marL="228600" rtl="0" algn="l">
              <a:lnSpc>
                <a:spcPct val="90000"/>
              </a:lnSpc>
              <a:spcBef>
                <a:spcPts val="1000"/>
              </a:spcBef>
              <a:spcAft>
                <a:spcPts val="0"/>
              </a:spcAft>
              <a:buClr>
                <a:schemeClr val="dk1"/>
              </a:buClr>
              <a:buSzPct val="100000"/>
              <a:buChar char="•"/>
            </a:pPr>
            <a:r>
              <a:rPr b="1" lang="en-US"/>
              <a:t>If you want to a fitted line and CI from  an additive model, you have to do it by hand using predict() which I showed you earlier!</a:t>
            </a:r>
            <a:endParaRPr/>
          </a:p>
        </p:txBody>
      </p:sp>
      <p:pic>
        <p:nvPicPr>
          <p:cNvPr id="991" name="Google Shape;991;p108"/>
          <p:cNvPicPr preferRelativeResize="0"/>
          <p:nvPr/>
        </p:nvPicPr>
        <p:blipFill rotWithShape="1">
          <a:blip r:embed="rId3">
            <a:alphaModFix/>
          </a:blip>
          <a:srcRect b="0" l="0" r="0" t="0"/>
          <a:stretch/>
        </p:blipFill>
        <p:spPr>
          <a:xfrm>
            <a:off x="7090534" y="59991"/>
            <a:ext cx="4918712" cy="3531268"/>
          </a:xfrm>
          <a:prstGeom prst="rect">
            <a:avLst/>
          </a:prstGeom>
          <a:noFill/>
          <a:ln>
            <a:noFill/>
          </a:ln>
        </p:spPr>
      </p:pic>
      <p:sp>
        <p:nvSpPr>
          <p:cNvPr id="992" name="Google Shape;992;p108"/>
          <p:cNvSpPr txBox="1"/>
          <p:nvPr/>
        </p:nvSpPr>
        <p:spPr>
          <a:xfrm>
            <a:off x="5863896" y="5883912"/>
            <a:ext cx="609700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ggplot(m[m$date_sampled=="2014-03-24",], aes(x=temperature, y=logLoad, color=species))+</a:t>
            </a:r>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geom_point(size=3)+theme_few()+stat_smooth(method="lm")+</a:t>
            </a:r>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theme(axis.title=element_text(size=20),axis.text=element_text(size=20),</a:t>
            </a:r>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legend.position="top",legend.title=element_blank(),legend.text=element_text(size=20))</a:t>
            </a:r>
            <a:endParaRPr/>
          </a:p>
        </p:txBody>
      </p:sp>
      <p:sp>
        <p:nvSpPr>
          <p:cNvPr id="993" name="Google Shape;993;p10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09"/>
          <p:cNvSpPr txBox="1"/>
          <p:nvPr>
            <p:ph type="title"/>
          </p:nvPr>
        </p:nvSpPr>
        <p:spPr>
          <a:xfrm>
            <a:off x="838200" y="365125"/>
            <a:ext cx="671763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Conclusions from this analysis</a:t>
            </a:r>
            <a:endParaRPr/>
          </a:p>
        </p:txBody>
      </p:sp>
      <p:sp>
        <p:nvSpPr>
          <p:cNvPr id="999" name="Google Shape;999;p109"/>
          <p:cNvSpPr txBox="1"/>
          <p:nvPr>
            <p:ph idx="1" type="body"/>
          </p:nvPr>
        </p:nvSpPr>
        <p:spPr>
          <a:xfrm>
            <a:off x="838200" y="1825625"/>
            <a:ext cx="646496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Our original question was: do fungal loads increase with temperature?</a:t>
            </a:r>
            <a:endParaRPr/>
          </a:p>
          <a:p>
            <a:pPr indent="-228600" lvl="0" marL="228600" rtl="0" algn="l">
              <a:lnSpc>
                <a:spcPct val="90000"/>
              </a:lnSpc>
              <a:spcBef>
                <a:spcPts val="1000"/>
              </a:spcBef>
              <a:spcAft>
                <a:spcPts val="0"/>
              </a:spcAft>
              <a:buClr>
                <a:schemeClr val="dk1"/>
              </a:buClr>
              <a:buSzPts val="2800"/>
              <a:buChar char="•"/>
            </a:pPr>
            <a:r>
              <a:rPr b="1" lang="en-US"/>
              <a:t>The initial overall pattern was flat (top fig). </a:t>
            </a:r>
            <a:endParaRPr/>
          </a:p>
          <a:p>
            <a:pPr indent="-228600" lvl="0" marL="228600" rtl="0" algn="l">
              <a:lnSpc>
                <a:spcPct val="90000"/>
              </a:lnSpc>
              <a:spcBef>
                <a:spcPts val="1000"/>
              </a:spcBef>
              <a:spcAft>
                <a:spcPts val="0"/>
              </a:spcAft>
              <a:buClr>
                <a:schemeClr val="dk1"/>
              </a:buClr>
              <a:buSzPts val="2800"/>
              <a:buChar char="•"/>
            </a:pPr>
            <a:r>
              <a:rPr b="1" lang="en-US"/>
              <a:t>But when we separated data from the two visits (bottom fig; November and March); there was a clear increase in March but not in November (which had a barely significant decrease!)</a:t>
            </a:r>
            <a:endParaRPr/>
          </a:p>
        </p:txBody>
      </p:sp>
      <p:pic>
        <p:nvPicPr>
          <p:cNvPr id="1000" name="Google Shape;1000;p109"/>
          <p:cNvPicPr preferRelativeResize="0"/>
          <p:nvPr/>
        </p:nvPicPr>
        <p:blipFill rotWithShape="1">
          <a:blip r:embed="rId3">
            <a:alphaModFix/>
          </a:blip>
          <a:srcRect b="0" l="0" r="0" t="0"/>
          <a:stretch/>
        </p:blipFill>
        <p:spPr>
          <a:xfrm>
            <a:off x="7555832" y="3331266"/>
            <a:ext cx="4636168" cy="3526734"/>
          </a:xfrm>
          <a:prstGeom prst="rect">
            <a:avLst/>
          </a:prstGeom>
          <a:noFill/>
          <a:ln>
            <a:noFill/>
          </a:ln>
        </p:spPr>
      </p:pic>
      <p:pic>
        <p:nvPicPr>
          <p:cNvPr id="1001" name="Google Shape;1001;p109"/>
          <p:cNvPicPr preferRelativeResize="0"/>
          <p:nvPr/>
        </p:nvPicPr>
        <p:blipFill rotWithShape="1">
          <a:blip r:embed="rId4">
            <a:alphaModFix/>
          </a:blip>
          <a:srcRect b="0" l="0" r="0" t="0"/>
          <a:stretch/>
        </p:blipFill>
        <p:spPr>
          <a:xfrm>
            <a:off x="7634037" y="0"/>
            <a:ext cx="4557963" cy="3467244"/>
          </a:xfrm>
          <a:prstGeom prst="rect">
            <a:avLst/>
          </a:prstGeom>
          <a:noFill/>
          <a:ln>
            <a:noFill/>
          </a:ln>
        </p:spPr>
      </p:pic>
      <p:sp>
        <p:nvSpPr>
          <p:cNvPr id="1002" name="Google Shape;1002;p10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10"/>
          <p:cNvSpPr txBox="1"/>
          <p:nvPr>
            <p:ph type="title"/>
          </p:nvPr>
        </p:nvSpPr>
        <p:spPr>
          <a:xfrm>
            <a:off x="838200" y="365125"/>
            <a:ext cx="600776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Conclusions from this analysis</a:t>
            </a:r>
            <a:endParaRPr/>
          </a:p>
        </p:txBody>
      </p:sp>
      <p:sp>
        <p:nvSpPr>
          <p:cNvPr id="1008" name="Google Shape;1008;p110"/>
          <p:cNvSpPr txBox="1"/>
          <p:nvPr>
            <p:ph idx="1" type="body"/>
          </p:nvPr>
        </p:nvSpPr>
        <p:spPr>
          <a:xfrm>
            <a:off x="838200" y="1825625"/>
            <a:ext cx="6212305" cy="38953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But when we examined the data from March it became clear that the increase in loads with temperature was due primarily to among-species variation – some species had low loads and also roosted at cold temperatures. </a:t>
            </a:r>
            <a:endParaRPr/>
          </a:p>
          <a:p>
            <a:pPr indent="-228600" lvl="0" marL="228600" rtl="0" algn="l">
              <a:lnSpc>
                <a:spcPct val="90000"/>
              </a:lnSpc>
              <a:spcBef>
                <a:spcPts val="1000"/>
              </a:spcBef>
              <a:spcAft>
                <a:spcPts val="0"/>
              </a:spcAft>
              <a:buClr>
                <a:schemeClr val="dk1"/>
              </a:buClr>
              <a:buSzPct val="100000"/>
              <a:buChar char="•"/>
            </a:pPr>
            <a:r>
              <a:rPr b="1" lang="en-US"/>
              <a:t>The patterns within species were mixed (in some loads increased with temperature, in others it decreased) but none were significant, in part due to a limited range of temperatures for most species.</a:t>
            </a:r>
            <a:endParaRPr/>
          </a:p>
        </p:txBody>
      </p:sp>
      <p:pic>
        <p:nvPicPr>
          <p:cNvPr id="1009" name="Google Shape;1009;p110"/>
          <p:cNvPicPr preferRelativeResize="0"/>
          <p:nvPr/>
        </p:nvPicPr>
        <p:blipFill rotWithShape="1">
          <a:blip r:embed="rId3">
            <a:alphaModFix/>
          </a:blip>
          <a:srcRect b="0" l="0" r="0" t="0"/>
          <a:stretch/>
        </p:blipFill>
        <p:spPr>
          <a:xfrm>
            <a:off x="7338960" y="3374857"/>
            <a:ext cx="4834685" cy="3470943"/>
          </a:xfrm>
          <a:prstGeom prst="rect">
            <a:avLst/>
          </a:prstGeom>
          <a:noFill/>
          <a:ln>
            <a:noFill/>
          </a:ln>
        </p:spPr>
      </p:pic>
      <p:pic>
        <p:nvPicPr>
          <p:cNvPr id="1010" name="Google Shape;1010;p110"/>
          <p:cNvPicPr preferRelativeResize="0"/>
          <p:nvPr/>
        </p:nvPicPr>
        <p:blipFill rotWithShape="1">
          <a:blip r:embed="rId4">
            <a:alphaModFix/>
          </a:blip>
          <a:srcRect b="0" l="0" r="0" t="0"/>
          <a:stretch/>
        </p:blipFill>
        <p:spPr>
          <a:xfrm>
            <a:off x="1133494" y="5631918"/>
            <a:ext cx="5159964" cy="707590"/>
          </a:xfrm>
          <a:prstGeom prst="rect">
            <a:avLst/>
          </a:prstGeom>
          <a:noFill/>
          <a:ln>
            <a:noFill/>
          </a:ln>
        </p:spPr>
      </p:pic>
      <p:pic>
        <p:nvPicPr>
          <p:cNvPr id="1011" name="Google Shape;1011;p110"/>
          <p:cNvPicPr preferRelativeResize="0"/>
          <p:nvPr/>
        </p:nvPicPr>
        <p:blipFill rotWithShape="1">
          <a:blip r:embed="rId5">
            <a:alphaModFix/>
          </a:blip>
          <a:srcRect b="0" l="0" r="0" t="0"/>
          <a:stretch/>
        </p:blipFill>
        <p:spPr>
          <a:xfrm>
            <a:off x="7402382" y="77034"/>
            <a:ext cx="4769934" cy="3394074"/>
          </a:xfrm>
          <a:prstGeom prst="rect">
            <a:avLst/>
          </a:prstGeom>
          <a:noFill/>
          <a:ln>
            <a:noFill/>
          </a:ln>
        </p:spPr>
      </p:pic>
      <p:sp>
        <p:nvSpPr>
          <p:cNvPr id="1012" name="Google Shape;1012;p1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Broader Conclusions</a:t>
            </a:r>
            <a:endParaRPr/>
          </a:p>
        </p:txBody>
      </p:sp>
      <p:sp>
        <p:nvSpPr>
          <p:cNvPr id="1018" name="Google Shape;1018;p1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b="1" lang="en-US"/>
              <a:t>With this dataset it was </a:t>
            </a:r>
            <a:r>
              <a:rPr b="1" lang="en-US" u="sng"/>
              <a:t>NOT POSSIBLE</a:t>
            </a:r>
            <a:r>
              <a:rPr b="1" lang="en-US"/>
              <a:t> to know whether temperature increased fungal loads; correlations with temperature were confounded by species (even categorical variables can be correlated with continuous variables!); patterns within species were mixed at best and not supportive at worst</a:t>
            </a:r>
            <a:endParaRPr/>
          </a:p>
          <a:p>
            <a:pPr indent="-228600" lvl="0" marL="228600" rtl="0" algn="l">
              <a:lnSpc>
                <a:spcPct val="90000"/>
              </a:lnSpc>
              <a:spcBef>
                <a:spcPts val="1000"/>
              </a:spcBef>
              <a:spcAft>
                <a:spcPts val="0"/>
              </a:spcAft>
              <a:buClr>
                <a:schemeClr val="dk1"/>
              </a:buClr>
              <a:buSzPct val="100000"/>
              <a:buChar char="•"/>
            </a:pPr>
            <a:r>
              <a:rPr b="1" lang="en-US"/>
              <a:t>It was difficult to conclusively attribute variation to temperature vs species – were loads in some species higher because they roosted at warmer temperatures? Or did variation among species in roosting temperature and fungal loads lead to a spurious relationship with temperature?</a:t>
            </a:r>
            <a:endParaRPr/>
          </a:p>
          <a:p>
            <a:pPr indent="-228600" lvl="0" marL="228600" rtl="0" algn="l">
              <a:lnSpc>
                <a:spcPct val="90000"/>
              </a:lnSpc>
              <a:spcBef>
                <a:spcPts val="1000"/>
              </a:spcBef>
              <a:spcAft>
                <a:spcPts val="0"/>
              </a:spcAft>
              <a:buClr>
                <a:schemeClr val="dk1"/>
              </a:buClr>
              <a:buSzPct val="100000"/>
              <a:buChar char="•"/>
            </a:pPr>
            <a:r>
              <a:rPr b="1" lang="en-US"/>
              <a:t>As in many observational studies, more data or, ideally, </a:t>
            </a:r>
            <a:r>
              <a:rPr b="1" lang="en-US" u="sng"/>
              <a:t>an experiment </a:t>
            </a:r>
            <a:r>
              <a:rPr b="1" lang="en-US"/>
              <a:t>is needed to conclusively answer a question!</a:t>
            </a:r>
            <a:endParaRPr/>
          </a:p>
          <a:p>
            <a:pPr indent="-228600" lvl="0" marL="228600" rtl="0" algn="l">
              <a:lnSpc>
                <a:spcPct val="90000"/>
              </a:lnSpc>
              <a:spcBef>
                <a:spcPts val="1000"/>
              </a:spcBef>
              <a:spcAft>
                <a:spcPts val="0"/>
              </a:spcAft>
              <a:buClr>
                <a:schemeClr val="dk1"/>
              </a:buClr>
              <a:buSzPct val="100000"/>
              <a:buChar char="•"/>
            </a:pPr>
            <a:r>
              <a:rPr b="1" lang="en-US"/>
              <a:t>More broadly, it’s critical to continue past the first or second layer of analysis and thinking to get a clear understanding of what we can and can’t say based on the data</a:t>
            </a:r>
            <a:endParaRPr/>
          </a:p>
          <a:p>
            <a:pPr indent="-77470" lvl="0" marL="228600" rtl="0" algn="l">
              <a:lnSpc>
                <a:spcPct val="90000"/>
              </a:lnSpc>
              <a:spcBef>
                <a:spcPts val="1000"/>
              </a:spcBef>
              <a:spcAft>
                <a:spcPts val="0"/>
              </a:spcAft>
              <a:buClr>
                <a:schemeClr val="dk1"/>
              </a:buClr>
              <a:buSzPct val="100000"/>
              <a:buNone/>
            </a:pPr>
            <a:r>
              <a:t/>
            </a:r>
            <a:endParaRPr b="1"/>
          </a:p>
          <a:p>
            <a:pPr indent="-77470" lvl="0" marL="228600" rtl="0" algn="l">
              <a:lnSpc>
                <a:spcPct val="90000"/>
              </a:lnSpc>
              <a:spcBef>
                <a:spcPts val="1000"/>
              </a:spcBef>
              <a:spcAft>
                <a:spcPts val="0"/>
              </a:spcAft>
              <a:buClr>
                <a:schemeClr val="dk1"/>
              </a:buClr>
              <a:buSzPct val="100000"/>
              <a:buNone/>
            </a:pPr>
            <a:r>
              <a:t/>
            </a:r>
            <a:endParaRPr b="1"/>
          </a:p>
        </p:txBody>
      </p:sp>
      <p:sp>
        <p:nvSpPr>
          <p:cNvPr id="1019" name="Google Shape;1019;p11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